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11" r:id="rId3"/>
    <p:sldId id="312" r:id="rId4"/>
    <p:sldId id="313" r:id="rId5"/>
    <p:sldId id="314" r:id="rId6"/>
    <p:sldId id="315" r:id="rId7"/>
    <p:sldId id="316" r:id="rId8"/>
    <p:sldId id="317" r:id="rId9"/>
    <p:sldId id="318" r:id="rId10"/>
    <p:sldId id="321" r:id="rId11"/>
    <p:sldId id="328" r:id="rId12"/>
    <p:sldId id="323" r:id="rId13"/>
    <p:sldId id="3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36D0-5544-40C4-9DB6-0CFE254574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68892C-2C65-4B9D-B55F-C38EDC40A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9EE692-E748-4E3D-94F5-1F3866B58D92}"/>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5" name="Footer Placeholder 4">
            <a:extLst>
              <a:ext uri="{FF2B5EF4-FFF2-40B4-BE49-F238E27FC236}">
                <a16:creationId xmlns:a16="http://schemas.microsoft.com/office/drawing/2014/main" id="{652555DB-AC2A-48BB-9E3E-79826111EB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AA172B-92D8-47D6-81FD-90967E4E0CEB}"/>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186361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1D08-E1EE-459D-8A7E-4EBA3E3916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C9A1EE-1E8A-46FB-81E8-BC2510BA2F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0FDC8D-7D74-45CE-8C94-F9AAFC34D689}"/>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5" name="Footer Placeholder 4">
            <a:extLst>
              <a:ext uri="{FF2B5EF4-FFF2-40B4-BE49-F238E27FC236}">
                <a16:creationId xmlns:a16="http://schemas.microsoft.com/office/drawing/2014/main" id="{EFC31A88-D99D-4C5A-AA1D-13F36646DB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0099B7-C9A0-403E-A2A4-08A25C908173}"/>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5614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8BCA1-FF84-41A5-9CB3-D08DFE116D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C4C654-88FD-4E6F-9205-6710F4F02D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A728AB-712F-49B0-8755-54772B09D10E}"/>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5" name="Footer Placeholder 4">
            <a:extLst>
              <a:ext uri="{FF2B5EF4-FFF2-40B4-BE49-F238E27FC236}">
                <a16:creationId xmlns:a16="http://schemas.microsoft.com/office/drawing/2014/main" id="{7B1387F0-F05C-46AA-9A04-9090719BA2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3059D6-7CFD-474C-9BBA-11ECDA9C37CD}"/>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385324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5CEC-4E3A-450D-AA15-DEBF67A07C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325CA1-6240-4E18-86A1-C2505E95B4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705816-9057-429C-8D64-44106C8B509E}"/>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5" name="Footer Placeholder 4">
            <a:extLst>
              <a:ext uri="{FF2B5EF4-FFF2-40B4-BE49-F238E27FC236}">
                <a16:creationId xmlns:a16="http://schemas.microsoft.com/office/drawing/2014/main" id="{18D6BB5D-1D84-49BD-889E-6139DEA51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98BB8-F832-41D2-982B-825E70BFFD30}"/>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23095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7A76-21AA-4744-B424-645105E7ED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72B7B5-BCAC-4885-8CAB-DAA7AA159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FC91FE-EF3C-4D8B-9B35-6A11A9EF88CA}"/>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5" name="Footer Placeholder 4">
            <a:extLst>
              <a:ext uri="{FF2B5EF4-FFF2-40B4-BE49-F238E27FC236}">
                <a16:creationId xmlns:a16="http://schemas.microsoft.com/office/drawing/2014/main" id="{EF663CFE-84B1-4EE2-85C8-78E0F7F24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5BAED2-8B0C-4757-8A67-353000B31585}"/>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253676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E7CB-E2F5-4351-9807-D80F9A4CCF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209B5-0437-4985-9E83-3035776924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2D0142-A17B-432B-A494-A735921FCA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762965-7487-4DBE-AAA2-3A22C108F303}"/>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6" name="Footer Placeholder 5">
            <a:extLst>
              <a:ext uri="{FF2B5EF4-FFF2-40B4-BE49-F238E27FC236}">
                <a16:creationId xmlns:a16="http://schemas.microsoft.com/office/drawing/2014/main" id="{9A35D876-54BC-41F8-9DB2-537A7C7460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C2E7C8-A768-4884-AC56-D5482F6EC7B5}"/>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161672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5B05-3415-41AF-BB4D-641C0EEB8C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B9C788-B804-4591-AF90-73A9D2E3C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09A896-639C-4A2F-B38D-F96562BE85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3E6B4C-D716-4A4F-BB50-D3117146B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3A7A15-7E80-4F87-B1A3-424F7704AF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95267E-E5F0-4052-A37F-6A96A971FE3F}"/>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8" name="Footer Placeholder 7">
            <a:extLst>
              <a:ext uri="{FF2B5EF4-FFF2-40B4-BE49-F238E27FC236}">
                <a16:creationId xmlns:a16="http://schemas.microsoft.com/office/drawing/2014/main" id="{B0070405-FC72-4BBB-9EA8-F0E65B03A5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A6A06A-2492-4A45-AC8F-0B2919B9BDDA}"/>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354931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D958-F592-4C25-9C7A-F9767062CD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168D01-8316-4BF5-BD4E-77D9E9ECBB98}"/>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4" name="Footer Placeholder 3">
            <a:extLst>
              <a:ext uri="{FF2B5EF4-FFF2-40B4-BE49-F238E27FC236}">
                <a16:creationId xmlns:a16="http://schemas.microsoft.com/office/drawing/2014/main" id="{6C28BAA9-6C9D-4899-9C23-8A248822AB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CFE720-55B2-488F-B3A6-EA1B1023F33D}"/>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141657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0AC82-6D4E-49D5-8C0D-F19C1385038C}"/>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3" name="Footer Placeholder 2">
            <a:extLst>
              <a:ext uri="{FF2B5EF4-FFF2-40B4-BE49-F238E27FC236}">
                <a16:creationId xmlns:a16="http://schemas.microsoft.com/office/drawing/2014/main" id="{64A54CB4-74D9-49A6-B93A-E54203CCE0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10B5D0-F7E1-4D1F-8DE6-BEC0A4677732}"/>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292968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8E97-7652-4B12-9B2D-928813949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E24597-8FA7-49ED-96FC-F5BC30939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07C773-EED7-4BF4-BAB8-E6DEFF1C1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22D5B0-3F9D-4835-BAF3-A587DDBC7463}"/>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6" name="Footer Placeholder 5">
            <a:extLst>
              <a:ext uri="{FF2B5EF4-FFF2-40B4-BE49-F238E27FC236}">
                <a16:creationId xmlns:a16="http://schemas.microsoft.com/office/drawing/2014/main" id="{049FA4A5-73F9-42E4-9D68-B14C3A87B6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664E63-F3E5-4B33-88F2-59AD7A6EE792}"/>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43455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1576-46ED-4B38-9627-6F4791E8C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55DF06-496D-46BA-94F5-A34F346C2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527E8E-B34C-4F2A-BA06-786C88840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93A6FB-20B2-4518-BC7B-88931CD06496}"/>
              </a:ext>
            </a:extLst>
          </p:cNvPr>
          <p:cNvSpPr>
            <a:spLocks noGrp="1"/>
          </p:cNvSpPr>
          <p:nvPr>
            <p:ph type="dt" sz="half" idx="10"/>
          </p:nvPr>
        </p:nvSpPr>
        <p:spPr/>
        <p:txBody>
          <a:bodyPr/>
          <a:lstStyle/>
          <a:p>
            <a:fld id="{FD1ABDC1-2E37-4F9D-BDE0-63AD8F050163}" type="datetimeFigureOut">
              <a:rPr lang="en-GB" smtClean="0"/>
              <a:t>05/01/2021</a:t>
            </a:fld>
            <a:endParaRPr lang="en-GB"/>
          </a:p>
        </p:txBody>
      </p:sp>
      <p:sp>
        <p:nvSpPr>
          <p:cNvPr id="6" name="Footer Placeholder 5">
            <a:extLst>
              <a:ext uri="{FF2B5EF4-FFF2-40B4-BE49-F238E27FC236}">
                <a16:creationId xmlns:a16="http://schemas.microsoft.com/office/drawing/2014/main" id="{D6B1D983-FB48-4A95-8495-7646D16B51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6FE354-96CB-42C9-B699-FDEE43BF3A0F}"/>
              </a:ext>
            </a:extLst>
          </p:cNvPr>
          <p:cNvSpPr>
            <a:spLocks noGrp="1"/>
          </p:cNvSpPr>
          <p:nvPr>
            <p:ph type="sldNum" sz="quarter" idx="12"/>
          </p:nvPr>
        </p:nvSpPr>
        <p:spPr/>
        <p:txBody>
          <a:bodyPr/>
          <a:lstStyle/>
          <a:p>
            <a:fld id="{9F6DF929-0A8C-4DA1-A7EB-80F6A7EB4475}" type="slidenum">
              <a:rPr lang="en-GB" smtClean="0"/>
              <a:t>‹#›</a:t>
            </a:fld>
            <a:endParaRPr lang="en-GB"/>
          </a:p>
        </p:txBody>
      </p:sp>
    </p:spTree>
    <p:extLst>
      <p:ext uri="{BB962C8B-B14F-4D97-AF65-F5344CB8AC3E}">
        <p14:creationId xmlns:p14="http://schemas.microsoft.com/office/powerpoint/2010/main" val="196770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AB5D3-2B66-499F-A0BE-3CD61371E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ECA0A6-D883-4144-A334-1763DC5F4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EB1BA0-AF76-4138-8D44-AF5F20420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ABDC1-2E37-4F9D-BDE0-63AD8F050163}" type="datetimeFigureOut">
              <a:rPr lang="en-GB" smtClean="0"/>
              <a:t>05/01/2021</a:t>
            </a:fld>
            <a:endParaRPr lang="en-GB"/>
          </a:p>
        </p:txBody>
      </p:sp>
      <p:sp>
        <p:nvSpPr>
          <p:cNvPr id="5" name="Footer Placeholder 4">
            <a:extLst>
              <a:ext uri="{FF2B5EF4-FFF2-40B4-BE49-F238E27FC236}">
                <a16:creationId xmlns:a16="http://schemas.microsoft.com/office/drawing/2014/main" id="{EF925726-B196-4C60-A16D-9AD2DC4F9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0FBDB5-4017-4F95-82C7-058A13E8E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DF929-0A8C-4DA1-A7EB-80F6A7EB4475}" type="slidenum">
              <a:rPr lang="en-GB" smtClean="0"/>
              <a:t>‹#›</a:t>
            </a:fld>
            <a:endParaRPr lang="en-GB"/>
          </a:p>
        </p:txBody>
      </p:sp>
    </p:spTree>
    <p:extLst>
      <p:ext uri="{BB962C8B-B14F-4D97-AF65-F5344CB8AC3E}">
        <p14:creationId xmlns:p14="http://schemas.microsoft.com/office/powerpoint/2010/main" val="3803628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0CE4AF-2276-6541-8AC3-6E7D55DC9A4B}"/>
              </a:ext>
            </a:extLst>
          </p:cNvPr>
          <p:cNvSpPr txBox="1"/>
          <p:nvPr/>
        </p:nvSpPr>
        <p:spPr>
          <a:xfrm>
            <a:off x="742122" y="1630018"/>
            <a:ext cx="10959548" cy="1754326"/>
          </a:xfrm>
          <a:prstGeom prst="rect">
            <a:avLst/>
          </a:prstGeom>
          <a:noFill/>
        </p:spPr>
        <p:txBody>
          <a:bodyPr wrap="square" rtlCol="0">
            <a:spAutoFit/>
          </a:bodyPr>
          <a:lstStyle/>
          <a:p>
            <a:pPr algn="ctr"/>
            <a:r>
              <a:rPr lang="en-US" sz="3600" u="sng" dirty="0"/>
              <a:t>Friday 8</a:t>
            </a:r>
            <a:r>
              <a:rPr lang="en-US" sz="3600" u="sng" baseline="30000" dirty="0"/>
              <a:t>th</a:t>
            </a:r>
            <a:r>
              <a:rPr lang="en-US" sz="3600" u="sng" dirty="0"/>
              <a:t> January</a:t>
            </a:r>
          </a:p>
          <a:p>
            <a:pPr algn="ctr"/>
            <a:endParaRPr lang="en-US" sz="3600" u="sng" dirty="0"/>
          </a:p>
          <a:p>
            <a:pPr algn="ctr"/>
            <a:r>
              <a:rPr lang="en-US" sz="3600" u="sng" dirty="0"/>
              <a:t>LO: To rehearse my writing by reading similar writing.</a:t>
            </a:r>
            <a:endParaRPr lang="en-US" sz="3600" dirty="0"/>
          </a:p>
        </p:txBody>
      </p:sp>
    </p:spTree>
    <p:extLst>
      <p:ext uri="{BB962C8B-B14F-4D97-AF65-F5344CB8AC3E}">
        <p14:creationId xmlns:p14="http://schemas.microsoft.com/office/powerpoint/2010/main" val="239035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13D9720-43E0-A149-8D5C-663959705C42}"/>
              </a:ext>
            </a:extLst>
          </p:cNvPr>
          <p:cNvSpPr/>
          <p:nvPr/>
        </p:nvSpPr>
        <p:spPr>
          <a:xfrm>
            <a:off x="296518" y="1591469"/>
            <a:ext cx="2334038" cy="4094921"/>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13172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3" name="TextBox 2">
            <a:extLst>
              <a:ext uri="{FF2B5EF4-FFF2-40B4-BE49-F238E27FC236}">
                <a16:creationId xmlns:a16="http://schemas.microsoft.com/office/drawing/2014/main" id="{8412A1BA-A95D-7149-B00F-7B9E0FF958A1}"/>
              </a:ext>
            </a:extLst>
          </p:cNvPr>
          <p:cNvSpPr txBox="1"/>
          <p:nvPr/>
        </p:nvSpPr>
        <p:spPr>
          <a:xfrm>
            <a:off x="2864127" y="1193836"/>
            <a:ext cx="8865704" cy="5632311"/>
          </a:xfrm>
          <a:prstGeom prst="rect">
            <a:avLst/>
          </a:prstGeom>
          <a:noFill/>
        </p:spPr>
        <p:txBody>
          <a:bodyPr wrap="square" rtlCol="0">
            <a:spAutoFit/>
          </a:bodyPr>
          <a:lstStyle/>
          <a:p>
            <a:pPr algn="ctr"/>
            <a:r>
              <a:rPr lang="en-GB" sz="2400" b="1" dirty="0"/>
              <a:t>I would rather live in modern times than in Victorian times!</a:t>
            </a:r>
            <a:endParaRPr lang="en-GB" sz="2400" dirty="0"/>
          </a:p>
          <a:p>
            <a:r>
              <a:rPr lang="en-GB" sz="2400" dirty="0"/>
              <a:t> </a:t>
            </a:r>
          </a:p>
          <a:p>
            <a:r>
              <a:rPr lang="en-GB" sz="2400" dirty="0"/>
              <a:t> </a:t>
            </a:r>
          </a:p>
          <a:p>
            <a:r>
              <a:rPr lang="en-GB" sz="2400" dirty="0"/>
              <a:t>I would rather live in modern times than Victorian times because I think there is much more choice for children now. Now we have better toys and clothes. Importantly, we also have toilets inside our homes! </a:t>
            </a:r>
          </a:p>
          <a:p>
            <a:r>
              <a:rPr lang="en-GB" sz="2400" dirty="0"/>
              <a:t> </a:t>
            </a:r>
          </a:p>
          <a:p>
            <a:r>
              <a:rPr lang="en-GB" sz="2400" dirty="0"/>
              <a:t>Victorian children’s toys were usually made from wood, metal or paper but now we can also make children’s toys from plastic. Victorian toys were quite simple however, we now have colourful, exciting and even electronic toys. In Victorian times some children’s toys may have had sharp, rough edges and been dangerous. In contrast, in modern times, toy makers must make sure that they are safe.</a:t>
            </a:r>
          </a:p>
          <a:p>
            <a:pPr algn="ctr"/>
            <a:endParaRPr lang="en-US" sz="2400" dirty="0">
              <a:latin typeface="Comic Sans MS" panose="030F0902030302020204" pitchFamily="66" charset="0"/>
            </a:endParaRPr>
          </a:p>
        </p:txBody>
      </p:sp>
      <p:sp>
        <p:nvSpPr>
          <p:cNvPr id="8" name="TextBox 7">
            <a:extLst>
              <a:ext uri="{FF2B5EF4-FFF2-40B4-BE49-F238E27FC236}">
                <a16:creationId xmlns:a16="http://schemas.microsoft.com/office/drawing/2014/main" id="{FBBC312C-27E9-5B4A-B69E-B76E5A8C33CC}"/>
              </a:ext>
            </a:extLst>
          </p:cNvPr>
          <p:cNvSpPr txBox="1"/>
          <p:nvPr/>
        </p:nvSpPr>
        <p:spPr>
          <a:xfrm>
            <a:off x="462169" y="1981027"/>
            <a:ext cx="2168387" cy="3693319"/>
          </a:xfrm>
          <a:prstGeom prst="rect">
            <a:avLst/>
          </a:prstGeom>
          <a:noFill/>
        </p:spPr>
        <p:txBody>
          <a:bodyPr wrap="square" rtlCol="0">
            <a:spAutoFit/>
          </a:bodyPr>
          <a:lstStyle/>
          <a:p>
            <a:r>
              <a:rPr lang="en-US" sz="2400" dirty="0">
                <a:solidFill>
                  <a:srgbClr val="000000"/>
                </a:solidFill>
                <a:latin typeface="Comic Sans MS" panose="030F0902030302020204" pitchFamily="66" charset="0"/>
                <a:cs typeface="Chalkboard"/>
              </a:rPr>
              <a:t>Read the beginning of this speech. Do you notice </a:t>
            </a:r>
            <a:r>
              <a:rPr lang="en-US" sz="2400" dirty="0">
                <a:solidFill>
                  <a:srgbClr val="FF2F92"/>
                </a:solidFill>
                <a:latin typeface="Comic Sans MS" panose="030F0902030302020204" pitchFamily="66" charset="0"/>
                <a:cs typeface="Chalkboard"/>
              </a:rPr>
              <a:t>contrastive conjunctions</a:t>
            </a:r>
            <a:r>
              <a:rPr lang="en-US" sz="2400" dirty="0">
                <a:solidFill>
                  <a:srgbClr val="000000"/>
                </a:solidFill>
                <a:latin typeface="Comic Sans MS" panose="030F0902030302020204" pitchFamily="66" charset="0"/>
                <a:cs typeface="Chalkboard"/>
              </a:rPr>
              <a:t>, </a:t>
            </a:r>
            <a:r>
              <a:rPr lang="en-US" sz="2400" dirty="0">
                <a:solidFill>
                  <a:srgbClr val="00B050"/>
                </a:solidFill>
                <a:latin typeface="Comic Sans MS" panose="030F0902030302020204" pitchFamily="66" charset="0"/>
                <a:cs typeface="Chalkboard"/>
              </a:rPr>
              <a:t>past tense verbs</a:t>
            </a:r>
            <a:r>
              <a:rPr lang="en-US" sz="2400" dirty="0">
                <a:solidFill>
                  <a:srgbClr val="000000"/>
                </a:solidFill>
                <a:latin typeface="Comic Sans MS" panose="030F0902030302020204" pitchFamily="66" charset="0"/>
                <a:cs typeface="Chalkboard"/>
              </a:rPr>
              <a:t>, </a:t>
            </a:r>
            <a:r>
              <a:rPr lang="en-US" sz="2400" dirty="0">
                <a:solidFill>
                  <a:srgbClr val="0070C0"/>
                </a:solidFill>
                <a:latin typeface="Comic Sans MS" panose="030F0902030302020204" pitchFamily="66" charset="0"/>
                <a:cs typeface="Chalkboard"/>
              </a:rPr>
              <a:t>facts</a:t>
            </a:r>
            <a:r>
              <a:rPr lang="en-US" sz="2400" dirty="0">
                <a:solidFill>
                  <a:srgbClr val="000000"/>
                </a:solidFill>
                <a:latin typeface="Comic Sans MS" panose="030F0902030302020204" pitchFamily="66" charset="0"/>
                <a:cs typeface="Chalkboard"/>
              </a:rPr>
              <a:t> and </a:t>
            </a:r>
            <a:r>
              <a:rPr lang="en-US" sz="2400" dirty="0">
                <a:solidFill>
                  <a:srgbClr val="7030A0"/>
                </a:solidFill>
                <a:latin typeface="Comic Sans MS" panose="030F0902030302020204" pitchFamily="66" charset="0"/>
                <a:cs typeface="Chalkboard"/>
              </a:rPr>
              <a:t>opinions</a:t>
            </a:r>
            <a:r>
              <a:rPr lang="en-US" sz="2400" dirty="0">
                <a:solidFill>
                  <a:srgbClr val="000000"/>
                </a:solidFill>
                <a:latin typeface="Comic Sans MS" panose="030F0902030302020204" pitchFamily="66" charset="0"/>
                <a:cs typeface="Chalkboard"/>
              </a:rPr>
              <a:t>?</a:t>
            </a:r>
            <a:endParaRPr lang="en-US" sz="2400" dirty="0">
              <a:solidFill>
                <a:schemeClr val="lt1"/>
              </a:solidFill>
              <a:latin typeface="Comic Sans MS" panose="030F0902030302020204" pitchFamily="66" charset="0"/>
              <a:cs typeface="Chalkboard"/>
            </a:endParaRPr>
          </a:p>
          <a:p>
            <a:endParaRPr lang="en-US" dirty="0"/>
          </a:p>
        </p:txBody>
      </p:sp>
    </p:spTree>
    <p:extLst>
      <p:ext uri="{BB962C8B-B14F-4D97-AF65-F5344CB8AC3E}">
        <p14:creationId xmlns:p14="http://schemas.microsoft.com/office/powerpoint/2010/main" val="286706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13D9720-43E0-A149-8D5C-663959705C42}"/>
              </a:ext>
            </a:extLst>
          </p:cNvPr>
          <p:cNvSpPr/>
          <p:nvPr/>
        </p:nvSpPr>
        <p:spPr>
          <a:xfrm>
            <a:off x="178906" y="2245764"/>
            <a:ext cx="2547729" cy="2366471"/>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13172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3" name="TextBox 2">
            <a:extLst>
              <a:ext uri="{FF2B5EF4-FFF2-40B4-BE49-F238E27FC236}">
                <a16:creationId xmlns:a16="http://schemas.microsoft.com/office/drawing/2014/main" id="{8412A1BA-A95D-7149-B00F-7B9E0FF958A1}"/>
              </a:ext>
            </a:extLst>
          </p:cNvPr>
          <p:cNvSpPr txBox="1"/>
          <p:nvPr/>
        </p:nvSpPr>
        <p:spPr>
          <a:xfrm>
            <a:off x="2864127" y="1193836"/>
            <a:ext cx="8865704" cy="5632311"/>
          </a:xfrm>
          <a:prstGeom prst="rect">
            <a:avLst/>
          </a:prstGeom>
          <a:noFill/>
        </p:spPr>
        <p:txBody>
          <a:bodyPr wrap="square" rtlCol="0">
            <a:spAutoFit/>
          </a:bodyPr>
          <a:lstStyle/>
          <a:p>
            <a:pPr algn="ctr"/>
            <a:r>
              <a:rPr lang="en-GB" sz="2400" b="1" dirty="0"/>
              <a:t>I would rather live in modern times than in Victorian times!</a:t>
            </a:r>
            <a:endParaRPr lang="en-GB" sz="2400" dirty="0"/>
          </a:p>
          <a:p>
            <a:r>
              <a:rPr lang="en-GB" sz="2400" dirty="0"/>
              <a:t> </a:t>
            </a:r>
          </a:p>
          <a:p>
            <a:r>
              <a:rPr lang="en-GB" sz="2400" dirty="0"/>
              <a:t> </a:t>
            </a:r>
          </a:p>
          <a:p>
            <a:r>
              <a:rPr lang="en-GB" sz="2400" dirty="0"/>
              <a:t>I would rather live in modern times than Victorian times because I think there is much more choice for children now. Now we have better toys and clothes. Importantly, we also have toilets inside our homes! </a:t>
            </a:r>
          </a:p>
          <a:p>
            <a:r>
              <a:rPr lang="en-GB" sz="2400" dirty="0"/>
              <a:t> </a:t>
            </a:r>
          </a:p>
          <a:p>
            <a:r>
              <a:rPr lang="en-GB" sz="2400" dirty="0"/>
              <a:t>Victorian children’s toys </a:t>
            </a:r>
            <a:r>
              <a:rPr lang="en-GB" sz="2400" dirty="0">
                <a:solidFill>
                  <a:srgbClr val="00B050"/>
                </a:solidFill>
              </a:rPr>
              <a:t>were </a:t>
            </a:r>
            <a:r>
              <a:rPr lang="en-GB" sz="2400" dirty="0"/>
              <a:t>usually </a:t>
            </a:r>
            <a:r>
              <a:rPr lang="en-GB" sz="2400" dirty="0">
                <a:solidFill>
                  <a:srgbClr val="00B050"/>
                </a:solidFill>
              </a:rPr>
              <a:t>made</a:t>
            </a:r>
            <a:r>
              <a:rPr lang="en-GB" sz="2400" dirty="0"/>
              <a:t> from wood, metal or paper </a:t>
            </a:r>
            <a:r>
              <a:rPr lang="en-GB" sz="2400" dirty="0">
                <a:solidFill>
                  <a:srgbClr val="FF2F92"/>
                </a:solidFill>
              </a:rPr>
              <a:t>but</a:t>
            </a:r>
            <a:r>
              <a:rPr lang="en-GB" sz="2400" dirty="0"/>
              <a:t> now we can also make children’s toys from plastic. Victorian toys </a:t>
            </a:r>
            <a:r>
              <a:rPr lang="en-GB" sz="2400" dirty="0">
                <a:solidFill>
                  <a:srgbClr val="00B050"/>
                </a:solidFill>
              </a:rPr>
              <a:t>were</a:t>
            </a:r>
            <a:r>
              <a:rPr lang="en-GB" sz="2400" dirty="0"/>
              <a:t> quite simple </a:t>
            </a:r>
            <a:r>
              <a:rPr lang="en-GB" sz="2400" dirty="0">
                <a:solidFill>
                  <a:srgbClr val="FF2F92"/>
                </a:solidFill>
              </a:rPr>
              <a:t>however, </a:t>
            </a:r>
            <a:r>
              <a:rPr lang="en-GB" sz="2400" dirty="0"/>
              <a:t>we now have colourful, exciting and even electronic toys. In Victorian times some children’s toys may have been </a:t>
            </a:r>
            <a:r>
              <a:rPr lang="en-GB" sz="2400" dirty="0">
                <a:solidFill>
                  <a:srgbClr val="00B050"/>
                </a:solidFill>
              </a:rPr>
              <a:t>made </a:t>
            </a:r>
            <a:r>
              <a:rPr lang="en-GB" sz="2400" dirty="0"/>
              <a:t>with sharp, rough edges and been dangerous. </a:t>
            </a:r>
            <a:r>
              <a:rPr lang="en-GB" sz="2400" dirty="0">
                <a:solidFill>
                  <a:srgbClr val="FF2F92"/>
                </a:solidFill>
              </a:rPr>
              <a:t>In contrast, </a:t>
            </a:r>
            <a:r>
              <a:rPr lang="en-GB" sz="2400" dirty="0"/>
              <a:t>in modern times, toy makers must make sure that they are safe.</a:t>
            </a:r>
          </a:p>
          <a:p>
            <a:pPr algn="ctr"/>
            <a:endParaRPr lang="en-US" sz="2400" dirty="0">
              <a:latin typeface="Comic Sans MS" panose="030F0902030302020204" pitchFamily="66" charset="0"/>
            </a:endParaRPr>
          </a:p>
        </p:txBody>
      </p:sp>
      <p:sp>
        <p:nvSpPr>
          <p:cNvPr id="8" name="TextBox 7">
            <a:extLst>
              <a:ext uri="{FF2B5EF4-FFF2-40B4-BE49-F238E27FC236}">
                <a16:creationId xmlns:a16="http://schemas.microsoft.com/office/drawing/2014/main" id="{FBBC312C-27E9-5B4A-B69E-B76E5A8C33CC}"/>
              </a:ext>
            </a:extLst>
          </p:cNvPr>
          <p:cNvSpPr txBox="1"/>
          <p:nvPr/>
        </p:nvSpPr>
        <p:spPr>
          <a:xfrm>
            <a:off x="178906" y="2277891"/>
            <a:ext cx="2547729" cy="2246769"/>
          </a:xfrm>
          <a:prstGeom prst="rect">
            <a:avLst/>
          </a:prstGeom>
          <a:noFill/>
        </p:spPr>
        <p:txBody>
          <a:bodyPr wrap="square" rtlCol="0">
            <a:spAutoFit/>
          </a:bodyPr>
          <a:lstStyle/>
          <a:p>
            <a:pPr algn="ctr"/>
            <a:r>
              <a:rPr lang="en-US" sz="2000" dirty="0">
                <a:solidFill>
                  <a:srgbClr val="00B050"/>
                </a:solidFill>
                <a:latin typeface="Comic Sans MS" panose="030F0902030302020204" pitchFamily="66" charset="0"/>
                <a:cs typeface="Chalkboard"/>
              </a:rPr>
              <a:t>past tense verbs</a:t>
            </a:r>
            <a:r>
              <a:rPr lang="en-US" sz="2000" dirty="0">
                <a:solidFill>
                  <a:srgbClr val="000000"/>
                </a:solidFill>
                <a:latin typeface="Comic Sans MS" panose="030F0902030302020204" pitchFamily="66" charset="0"/>
                <a:cs typeface="Chalkboard"/>
              </a:rPr>
              <a:t> are used when writing about Victorian times because they are in the past (they have already happened).</a:t>
            </a:r>
            <a:endParaRPr lang="en-US" sz="2000" dirty="0"/>
          </a:p>
        </p:txBody>
      </p:sp>
      <p:sp>
        <p:nvSpPr>
          <p:cNvPr id="4" name="TextBox 3">
            <a:extLst>
              <a:ext uri="{FF2B5EF4-FFF2-40B4-BE49-F238E27FC236}">
                <a16:creationId xmlns:a16="http://schemas.microsoft.com/office/drawing/2014/main" id="{7B6EFC18-3A71-8447-9807-FBBDD1941772}"/>
              </a:ext>
            </a:extLst>
          </p:cNvPr>
          <p:cNvSpPr txBox="1"/>
          <p:nvPr/>
        </p:nvSpPr>
        <p:spPr>
          <a:xfrm>
            <a:off x="1128093" y="1155979"/>
            <a:ext cx="1736034" cy="461665"/>
          </a:xfrm>
          <a:prstGeom prst="rect">
            <a:avLst/>
          </a:prstGeom>
          <a:noFill/>
        </p:spPr>
        <p:txBody>
          <a:bodyPr wrap="square" rtlCol="0">
            <a:spAutoFit/>
          </a:bodyPr>
          <a:lstStyle/>
          <a:p>
            <a:r>
              <a:rPr lang="en-US" sz="2400" dirty="0">
                <a:solidFill>
                  <a:srgbClr val="7030A0"/>
                </a:solidFill>
                <a:latin typeface="Comic Sans MS" panose="030F0902030302020204" pitchFamily="66" charset="0"/>
              </a:rPr>
              <a:t>Opinion</a:t>
            </a:r>
          </a:p>
        </p:txBody>
      </p:sp>
      <p:sp>
        <p:nvSpPr>
          <p:cNvPr id="5" name="Rectangle 4">
            <a:extLst>
              <a:ext uri="{FF2B5EF4-FFF2-40B4-BE49-F238E27FC236}">
                <a16:creationId xmlns:a16="http://schemas.microsoft.com/office/drawing/2014/main" id="{3BCE6ADB-7D49-F04B-9BAC-BFAFD91E24A7}"/>
              </a:ext>
            </a:extLst>
          </p:cNvPr>
          <p:cNvSpPr/>
          <p:nvPr/>
        </p:nvSpPr>
        <p:spPr>
          <a:xfrm>
            <a:off x="962090" y="4986603"/>
            <a:ext cx="981359" cy="461665"/>
          </a:xfrm>
          <a:prstGeom prst="rect">
            <a:avLst/>
          </a:prstGeom>
        </p:spPr>
        <p:txBody>
          <a:bodyPr wrap="none">
            <a:spAutoFit/>
          </a:bodyPr>
          <a:lstStyle/>
          <a:p>
            <a:r>
              <a:rPr lang="en-US" sz="2400" dirty="0">
                <a:solidFill>
                  <a:srgbClr val="0070C0"/>
                </a:solidFill>
                <a:latin typeface="Comic Sans MS" panose="030F0902030302020204" pitchFamily="66" charset="0"/>
              </a:rPr>
              <a:t>Facts</a:t>
            </a:r>
          </a:p>
        </p:txBody>
      </p:sp>
      <p:cxnSp>
        <p:nvCxnSpPr>
          <p:cNvPr id="10" name="Straight Arrow Connector 9">
            <a:extLst>
              <a:ext uri="{FF2B5EF4-FFF2-40B4-BE49-F238E27FC236}">
                <a16:creationId xmlns:a16="http://schemas.microsoft.com/office/drawing/2014/main" id="{2E721E09-15F9-F44F-80C4-AFF803153BDA}"/>
              </a:ext>
            </a:extLst>
          </p:cNvPr>
          <p:cNvCxnSpPr/>
          <p:nvPr/>
        </p:nvCxnSpPr>
        <p:spPr>
          <a:xfrm>
            <a:off x="7924800" y="4673600"/>
            <a:ext cx="660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6421074C-A2E9-0049-B8A8-131475D0F28F}"/>
              </a:ext>
            </a:extLst>
          </p:cNvPr>
          <p:cNvCxnSpPr/>
          <p:nvPr/>
        </p:nvCxnSpPr>
        <p:spPr>
          <a:xfrm>
            <a:off x="2517914" y="1378226"/>
            <a:ext cx="7421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13CDDB-2868-D94F-B7ED-4DA402D9BCA9}"/>
              </a:ext>
            </a:extLst>
          </p:cNvPr>
          <p:cNvCxnSpPr>
            <a:cxnSpLocks/>
          </p:cNvCxnSpPr>
          <p:nvPr/>
        </p:nvCxnSpPr>
        <p:spPr>
          <a:xfrm>
            <a:off x="2426807" y="1611018"/>
            <a:ext cx="462167" cy="581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E857956-D9DC-F742-AB79-1526AF78B46F}"/>
              </a:ext>
            </a:extLst>
          </p:cNvPr>
          <p:cNvCxnSpPr>
            <a:cxnSpLocks/>
          </p:cNvCxnSpPr>
          <p:nvPr/>
        </p:nvCxnSpPr>
        <p:spPr>
          <a:xfrm>
            <a:off x="1981210" y="5217436"/>
            <a:ext cx="6766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03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13172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13" name="Rounded Rectangle 12">
            <a:extLst>
              <a:ext uri="{FF2B5EF4-FFF2-40B4-BE49-F238E27FC236}">
                <a16:creationId xmlns:a16="http://schemas.microsoft.com/office/drawing/2014/main" id="{6CF9D182-0C79-C24F-A0B6-D341AAE950DC}"/>
              </a:ext>
            </a:extLst>
          </p:cNvPr>
          <p:cNvSpPr/>
          <p:nvPr/>
        </p:nvSpPr>
        <p:spPr>
          <a:xfrm>
            <a:off x="1481210" y="2026929"/>
            <a:ext cx="4598137" cy="3734502"/>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EC1B5A39-3746-8C48-9FAE-3947F0E99336}"/>
              </a:ext>
            </a:extLst>
          </p:cNvPr>
          <p:cNvSpPr txBox="1"/>
          <p:nvPr/>
        </p:nvSpPr>
        <p:spPr>
          <a:xfrm>
            <a:off x="2397212" y="2482956"/>
            <a:ext cx="2799437" cy="4893647"/>
          </a:xfrm>
          <a:prstGeom prst="rect">
            <a:avLst/>
          </a:prstGeom>
          <a:noFill/>
        </p:spPr>
        <p:txBody>
          <a:bodyPr wrap="square" rtlCol="0">
            <a:spAutoFit/>
          </a:bodyPr>
          <a:lstStyle/>
          <a:p>
            <a:pPr algn="ctr"/>
            <a:r>
              <a:rPr lang="en-US" sz="2400" dirty="0">
                <a:latin typeface="Comic Sans MS" panose="030F0902030302020204" pitchFamily="66" charset="0"/>
              </a:rPr>
              <a:t>Facts</a:t>
            </a:r>
          </a:p>
          <a:p>
            <a:pPr algn="ctr"/>
            <a:endParaRPr lang="en-US" sz="2400" dirty="0">
              <a:latin typeface="Comic Sans MS" panose="030F0902030302020204" pitchFamily="66" charset="0"/>
            </a:endParaRPr>
          </a:p>
          <a:p>
            <a:pPr algn="ctr"/>
            <a:r>
              <a:rPr lang="en-US" sz="2400" dirty="0">
                <a:latin typeface="Comic Sans MS" panose="030F0902030302020204" pitchFamily="66" charset="0"/>
              </a:rPr>
              <a:t>Opinion</a:t>
            </a:r>
          </a:p>
          <a:p>
            <a:pPr algn="ctr"/>
            <a:endParaRPr lang="en-US" sz="2400" dirty="0">
              <a:latin typeface="Comic Sans MS" panose="030F0902030302020204" pitchFamily="66" charset="0"/>
            </a:endParaRPr>
          </a:p>
          <a:p>
            <a:pPr algn="ctr"/>
            <a:r>
              <a:rPr lang="en-US" sz="2400" dirty="0">
                <a:latin typeface="Comic Sans MS" panose="030F0902030302020204" pitchFamily="66" charset="0"/>
              </a:rPr>
              <a:t>Conjunctions</a:t>
            </a:r>
          </a:p>
          <a:p>
            <a:pPr algn="ctr"/>
            <a:endParaRPr lang="en-US" sz="2400" dirty="0">
              <a:latin typeface="Comic Sans MS" panose="030F0902030302020204" pitchFamily="66" charset="0"/>
            </a:endParaRPr>
          </a:p>
          <a:p>
            <a:pPr algn="ctr"/>
            <a:r>
              <a:rPr lang="en-US" sz="2400" dirty="0">
                <a:latin typeface="Comic Sans MS" panose="030F0902030302020204" pitchFamily="66" charset="0"/>
              </a:rPr>
              <a:t>Correct tenses</a:t>
            </a:r>
          </a:p>
          <a:p>
            <a:pPr algn="ctr"/>
            <a:endParaRPr lang="en-US" sz="2400" dirty="0">
              <a:latin typeface="Comic Sans MS" panose="030F0902030302020204" pitchFamily="66" charset="0"/>
            </a:endParaRPr>
          </a:p>
          <a:p>
            <a:pPr algn="ctr"/>
            <a:endParaRPr lang="en-US" sz="2400" dirty="0">
              <a:latin typeface="Comic Sans MS" panose="030F0902030302020204" pitchFamily="66" charset="0"/>
            </a:endParaRPr>
          </a:p>
          <a:p>
            <a:pPr algn="ctr"/>
            <a:endParaRPr lang="en-US" sz="2400" dirty="0">
              <a:latin typeface="Comic Sans MS" panose="030F0902030302020204" pitchFamily="66" charset="0"/>
            </a:endParaRPr>
          </a:p>
          <a:p>
            <a:pPr algn="ctr"/>
            <a:endParaRPr lang="en-US" sz="2400" dirty="0">
              <a:latin typeface="Comic Sans MS" panose="030F0902030302020204" pitchFamily="66" charset="0"/>
            </a:endParaRPr>
          </a:p>
          <a:p>
            <a:pPr algn="ctr"/>
            <a:endParaRPr lang="en-US" sz="2400" dirty="0">
              <a:latin typeface="Comic Sans MS" panose="030F0902030302020204" pitchFamily="66" charset="0"/>
            </a:endParaRPr>
          </a:p>
          <a:p>
            <a:pPr algn="ctr"/>
            <a:endParaRPr lang="en-US" sz="2400" dirty="0">
              <a:latin typeface="Comic Sans MS" panose="030F0902030302020204" pitchFamily="66" charset="0"/>
            </a:endParaRPr>
          </a:p>
        </p:txBody>
      </p:sp>
      <p:pic>
        <p:nvPicPr>
          <p:cNvPr id="7" name="Picture 6">
            <a:extLst>
              <a:ext uri="{FF2B5EF4-FFF2-40B4-BE49-F238E27FC236}">
                <a16:creationId xmlns:a16="http://schemas.microsoft.com/office/drawing/2014/main" id="{E55571A5-1D1A-1645-8B9D-4A388213AE74}"/>
              </a:ext>
            </a:extLst>
          </p:cNvPr>
          <p:cNvPicPr>
            <a:picLocks noChangeAspect="1"/>
          </p:cNvPicPr>
          <p:nvPr/>
        </p:nvPicPr>
        <p:blipFill>
          <a:blip r:embed="rId2"/>
          <a:stretch>
            <a:fillRect/>
          </a:stretch>
        </p:blipFill>
        <p:spPr>
          <a:xfrm>
            <a:off x="9673772" y="1631013"/>
            <a:ext cx="1944757" cy="2922449"/>
          </a:xfrm>
          <a:prstGeom prst="rect">
            <a:avLst/>
          </a:prstGeom>
        </p:spPr>
      </p:pic>
      <p:sp>
        <p:nvSpPr>
          <p:cNvPr id="10" name="Oval Callout 7">
            <a:extLst>
              <a:ext uri="{FF2B5EF4-FFF2-40B4-BE49-F238E27FC236}">
                <a16:creationId xmlns:a16="http://schemas.microsoft.com/office/drawing/2014/main" id="{B9459D56-1754-E641-B4E1-232C962E5135}"/>
              </a:ext>
            </a:extLst>
          </p:cNvPr>
          <p:cNvSpPr>
            <a:spLocks noChangeArrowheads="1"/>
          </p:cNvSpPr>
          <p:nvPr/>
        </p:nvSpPr>
        <p:spPr bwMode="auto">
          <a:xfrm>
            <a:off x="6674762" y="1410238"/>
            <a:ext cx="2799437" cy="2145436"/>
          </a:xfrm>
          <a:prstGeom prst="wedgeEllipseCallout">
            <a:avLst>
              <a:gd name="adj1" fmla="val 73635"/>
              <a:gd name="adj2" fmla="val -12240"/>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does a good speech need?</a:t>
            </a:r>
            <a:endParaRPr lang="en-US" sz="2400" dirty="0">
              <a:solidFill>
                <a:schemeClr val="lt1"/>
              </a:solidFill>
              <a:latin typeface="Comic Sans MS" panose="030F0902030302020204" pitchFamily="66" charset="0"/>
              <a:cs typeface="Chalkboard"/>
            </a:endParaRPr>
          </a:p>
        </p:txBody>
      </p:sp>
    </p:spTree>
    <p:extLst>
      <p:ext uri="{BB962C8B-B14F-4D97-AF65-F5344CB8AC3E}">
        <p14:creationId xmlns:p14="http://schemas.microsoft.com/office/powerpoint/2010/main" val="385571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13172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pic>
        <p:nvPicPr>
          <p:cNvPr id="4" name="Picture 3">
            <a:extLst>
              <a:ext uri="{FF2B5EF4-FFF2-40B4-BE49-F238E27FC236}">
                <a16:creationId xmlns:a16="http://schemas.microsoft.com/office/drawing/2014/main" id="{26735563-CB7F-3441-85E3-0D72D9BC0FB3}"/>
              </a:ext>
            </a:extLst>
          </p:cNvPr>
          <p:cNvPicPr>
            <a:picLocks noChangeAspect="1"/>
          </p:cNvPicPr>
          <p:nvPr/>
        </p:nvPicPr>
        <p:blipFill>
          <a:blip r:embed="rId2"/>
          <a:stretch>
            <a:fillRect/>
          </a:stretch>
        </p:blipFill>
        <p:spPr>
          <a:xfrm>
            <a:off x="6718854" y="-13718"/>
            <a:ext cx="5108028" cy="6858000"/>
          </a:xfrm>
          <a:prstGeom prst="rect">
            <a:avLst/>
          </a:prstGeom>
        </p:spPr>
      </p:pic>
      <p:sp>
        <p:nvSpPr>
          <p:cNvPr id="5" name="Rounded Rectangle 4">
            <a:extLst>
              <a:ext uri="{FF2B5EF4-FFF2-40B4-BE49-F238E27FC236}">
                <a16:creationId xmlns:a16="http://schemas.microsoft.com/office/drawing/2014/main" id="{6D878B93-3B22-904B-A3BA-1BCC96BA6030}"/>
              </a:ext>
            </a:extLst>
          </p:cNvPr>
          <p:cNvSpPr/>
          <p:nvPr/>
        </p:nvSpPr>
        <p:spPr>
          <a:xfrm>
            <a:off x="1498321" y="1294542"/>
            <a:ext cx="3573117" cy="3155455"/>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343F1AC2-9044-2146-90A3-AE8D668B6ECC}"/>
              </a:ext>
            </a:extLst>
          </p:cNvPr>
          <p:cNvSpPr txBox="1"/>
          <p:nvPr/>
        </p:nvSpPr>
        <p:spPr>
          <a:xfrm>
            <a:off x="1715328" y="1535291"/>
            <a:ext cx="3274944" cy="2954655"/>
          </a:xfrm>
          <a:prstGeom prst="rect">
            <a:avLst/>
          </a:prstGeom>
          <a:noFill/>
        </p:spPr>
        <p:txBody>
          <a:bodyPr wrap="square" rtlCol="0">
            <a:spAutoFit/>
          </a:bodyPr>
          <a:lstStyle/>
          <a:p>
            <a:pPr algn="ctr"/>
            <a:r>
              <a:rPr lang="en-US" sz="2400" dirty="0">
                <a:solidFill>
                  <a:srgbClr val="000000"/>
                </a:solidFill>
                <a:latin typeface="Comic Sans MS" panose="030F0902030302020204" pitchFamily="66" charset="0"/>
                <a:cs typeface="Chalkboard"/>
              </a:rPr>
              <a:t>Continue to read the speech on your sheet.</a:t>
            </a:r>
          </a:p>
          <a:p>
            <a:pPr algn="ctr"/>
            <a:r>
              <a:rPr lang="en-US" sz="2400" dirty="0">
                <a:solidFill>
                  <a:srgbClr val="000000"/>
                </a:solidFill>
                <a:latin typeface="Comic Sans MS" panose="030F0902030302020204" pitchFamily="66" charset="0"/>
                <a:cs typeface="Chalkboard"/>
              </a:rPr>
              <a:t>Can you spot:</a:t>
            </a:r>
          </a:p>
          <a:p>
            <a:pPr algn="ctr"/>
            <a:r>
              <a:rPr lang="en-US" sz="2400" dirty="0">
                <a:solidFill>
                  <a:srgbClr val="FF2F92"/>
                </a:solidFill>
                <a:latin typeface="Comic Sans MS" panose="030F0902030302020204" pitchFamily="66" charset="0"/>
                <a:cs typeface="Chalkboard"/>
              </a:rPr>
              <a:t>contrastive conjunctions</a:t>
            </a:r>
            <a:r>
              <a:rPr lang="en-US" sz="2400" dirty="0">
                <a:solidFill>
                  <a:srgbClr val="000000"/>
                </a:solidFill>
                <a:latin typeface="Comic Sans MS" panose="030F0902030302020204" pitchFamily="66" charset="0"/>
                <a:cs typeface="Chalkboard"/>
              </a:rPr>
              <a:t>, </a:t>
            </a:r>
          </a:p>
          <a:p>
            <a:pPr algn="ctr"/>
            <a:r>
              <a:rPr lang="en-US" sz="2400" dirty="0">
                <a:solidFill>
                  <a:srgbClr val="00B050"/>
                </a:solidFill>
                <a:latin typeface="Comic Sans MS" panose="030F0902030302020204" pitchFamily="66" charset="0"/>
                <a:cs typeface="Chalkboard"/>
              </a:rPr>
              <a:t>past tense verbs</a:t>
            </a:r>
            <a:r>
              <a:rPr lang="en-US" sz="2400" dirty="0">
                <a:solidFill>
                  <a:srgbClr val="000000"/>
                </a:solidFill>
                <a:latin typeface="Comic Sans MS" panose="030F0902030302020204" pitchFamily="66" charset="0"/>
                <a:cs typeface="Chalkboard"/>
              </a:rPr>
              <a:t>, </a:t>
            </a:r>
            <a:r>
              <a:rPr lang="en-US" sz="2400" dirty="0">
                <a:solidFill>
                  <a:srgbClr val="0070C0"/>
                </a:solidFill>
                <a:latin typeface="Comic Sans MS" panose="030F0902030302020204" pitchFamily="66" charset="0"/>
                <a:cs typeface="Chalkboard"/>
              </a:rPr>
              <a:t>facts</a:t>
            </a:r>
            <a:r>
              <a:rPr lang="en-US" sz="2400" dirty="0">
                <a:solidFill>
                  <a:srgbClr val="000000"/>
                </a:solidFill>
                <a:latin typeface="Comic Sans MS" panose="030F0902030302020204" pitchFamily="66" charset="0"/>
                <a:cs typeface="Chalkboard"/>
              </a:rPr>
              <a:t> and </a:t>
            </a:r>
            <a:r>
              <a:rPr lang="en-US" sz="2400" dirty="0">
                <a:solidFill>
                  <a:srgbClr val="7030A0"/>
                </a:solidFill>
                <a:latin typeface="Comic Sans MS" panose="030F0902030302020204" pitchFamily="66" charset="0"/>
                <a:cs typeface="Chalkboard"/>
              </a:rPr>
              <a:t>opinions</a:t>
            </a:r>
            <a:r>
              <a:rPr lang="en-US" sz="2400" dirty="0">
                <a:solidFill>
                  <a:srgbClr val="000000"/>
                </a:solidFill>
                <a:latin typeface="Comic Sans MS" panose="030F0902030302020204" pitchFamily="66" charset="0"/>
                <a:cs typeface="Chalkboard"/>
              </a:rPr>
              <a:t>?</a:t>
            </a:r>
            <a:endParaRPr lang="en-US" sz="2400" dirty="0">
              <a:solidFill>
                <a:schemeClr val="lt1"/>
              </a:solidFill>
              <a:latin typeface="Comic Sans MS" panose="030F0902030302020204" pitchFamily="66" charset="0"/>
              <a:cs typeface="Chalkboard"/>
            </a:endParaRPr>
          </a:p>
          <a:p>
            <a:endParaRPr lang="en-US" dirty="0"/>
          </a:p>
        </p:txBody>
      </p:sp>
      <p:sp>
        <p:nvSpPr>
          <p:cNvPr id="7" name="Rounded Rectangle 6">
            <a:extLst>
              <a:ext uri="{FF2B5EF4-FFF2-40B4-BE49-F238E27FC236}">
                <a16:creationId xmlns:a16="http://schemas.microsoft.com/office/drawing/2014/main" id="{4E8A87A0-8666-B649-8DF8-CC3D3ACA58BB}"/>
              </a:ext>
            </a:extLst>
          </p:cNvPr>
          <p:cNvSpPr/>
          <p:nvPr/>
        </p:nvSpPr>
        <p:spPr>
          <a:xfrm>
            <a:off x="863600" y="4837043"/>
            <a:ext cx="4978400" cy="1477328"/>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327105A5-A1EC-3644-93C2-C747D30119D8}"/>
              </a:ext>
            </a:extLst>
          </p:cNvPr>
          <p:cNvSpPr txBox="1"/>
          <p:nvPr/>
        </p:nvSpPr>
        <p:spPr>
          <a:xfrm>
            <a:off x="1113592" y="5011341"/>
            <a:ext cx="4342576" cy="1477328"/>
          </a:xfrm>
          <a:prstGeom prst="rect">
            <a:avLst/>
          </a:prstGeom>
          <a:noFill/>
        </p:spPr>
        <p:txBody>
          <a:bodyPr wrap="square" rtlCol="0">
            <a:spAutoFit/>
          </a:bodyPr>
          <a:lstStyle/>
          <a:p>
            <a:pPr algn="ctr"/>
            <a:r>
              <a:rPr lang="en-US" sz="2400" dirty="0">
                <a:solidFill>
                  <a:srgbClr val="000000"/>
                </a:solidFill>
                <a:latin typeface="Comic Sans MS" panose="030F0902030302020204" pitchFamily="66" charset="0"/>
                <a:cs typeface="Chalkboard"/>
              </a:rPr>
              <a:t>If you can, print off the sheet and underline and label the key features.</a:t>
            </a:r>
            <a:endParaRPr lang="en-US" sz="2400" dirty="0">
              <a:solidFill>
                <a:schemeClr val="lt1"/>
              </a:solidFill>
              <a:latin typeface="Comic Sans MS" panose="030F0902030302020204" pitchFamily="66" charset="0"/>
              <a:cs typeface="Chalkboard"/>
            </a:endParaRPr>
          </a:p>
          <a:p>
            <a:endParaRPr lang="en-US" dirty="0"/>
          </a:p>
        </p:txBody>
      </p:sp>
    </p:spTree>
    <p:extLst>
      <p:ext uri="{BB962C8B-B14F-4D97-AF65-F5344CB8AC3E}">
        <p14:creationId xmlns:p14="http://schemas.microsoft.com/office/powerpoint/2010/main" val="88364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65679"/>
            <a:ext cx="10515600" cy="1325563"/>
          </a:xfrm>
        </p:spPr>
        <p:txBody>
          <a:bodyPr>
            <a:normAutofit/>
          </a:bodyPr>
          <a:lstStyle/>
          <a:p>
            <a:r>
              <a:rPr lang="en-US" sz="2400" u="sng" dirty="0"/>
              <a:t>Friday 8</a:t>
            </a:r>
            <a:r>
              <a:rPr lang="en-US" sz="2400" u="sng" baseline="30000" dirty="0"/>
              <a:t>th</a:t>
            </a:r>
            <a:r>
              <a:rPr lang="en-US" sz="2400" u="sng" dirty="0"/>
              <a:t> January </a:t>
            </a:r>
            <a:br>
              <a:rPr lang="en-US" sz="2400" u="sng" dirty="0"/>
            </a:br>
            <a:r>
              <a:rPr lang="en-US" sz="2400" u="sng" dirty="0"/>
              <a:t>LO: To rehearse my writing by reading similar writing.</a:t>
            </a:r>
            <a:br>
              <a:rPr lang="en-US" sz="2400" dirty="0"/>
            </a:br>
            <a:endParaRPr lang="en-US" sz="2400" u="sng" dirty="0">
              <a:latin typeface="+mn-lt"/>
            </a:endParaRPr>
          </a:p>
        </p:txBody>
      </p:sp>
      <p:sp>
        <p:nvSpPr>
          <p:cNvPr id="13" name="Rounded Rectangle 12">
            <a:extLst>
              <a:ext uri="{FF2B5EF4-FFF2-40B4-BE49-F238E27FC236}">
                <a16:creationId xmlns:a16="http://schemas.microsoft.com/office/drawing/2014/main" id="{6CF9D182-0C79-C24F-A0B6-D341AAE950DC}"/>
              </a:ext>
            </a:extLst>
          </p:cNvPr>
          <p:cNvSpPr/>
          <p:nvPr/>
        </p:nvSpPr>
        <p:spPr>
          <a:xfrm>
            <a:off x="2641600" y="1943100"/>
            <a:ext cx="6908800" cy="3289300"/>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173962E6-9311-4446-B9D2-DF5B5832B24D}"/>
              </a:ext>
            </a:extLst>
          </p:cNvPr>
          <p:cNvPicPr>
            <a:picLocks noChangeAspect="1"/>
          </p:cNvPicPr>
          <p:nvPr/>
        </p:nvPicPr>
        <p:blipFill rotWithShape="1">
          <a:blip r:embed="rId2"/>
          <a:srcRect l="20312" t="4898" r="41562" b="2792"/>
          <a:stretch/>
        </p:blipFill>
        <p:spPr>
          <a:xfrm>
            <a:off x="387810" y="2246709"/>
            <a:ext cx="1975134" cy="2682081"/>
          </a:xfrm>
          <a:prstGeom prst="rect">
            <a:avLst/>
          </a:prstGeom>
        </p:spPr>
      </p:pic>
      <p:sp>
        <p:nvSpPr>
          <p:cNvPr id="7" name="TextBox 6">
            <a:extLst>
              <a:ext uri="{FF2B5EF4-FFF2-40B4-BE49-F238E27FC236}">
                <a16:creationId xmlns:a16="http://schemas.microsoft.com/office/drawing/2014/main" id="{49DBEF76-558C-CD49-BD27-DD89C5A9AB23}"/>
              </a:ext>
            </a:extLst>
          </p:cNvPr>
          <p:cNvSpPr txBox="1"/>
          <p:nvPr/>
        </p:nvSpPr>
        <p:spPr>
          <a:xfrm>
            <a:off x="2844799" y="2276008"/>
            <a:ext cx="6502401" cy="3046988"/>
          </a:xfrm>
          <a:prstGeom prst="rect">
            <a:avLst/>
          </a:prstGeom>
          <a:noFill/>
        </p:spPr>
        <p:txBody>
          <a:bodyPr wrap="square" rtlCol="0">
            <a:spAutoFit/>
          </a:bodyPr>
          <a:lstStyle/>
          <a:p>
            <a:pPr algn="ctr"/>
            <a:endParaRPr lang="en-US" sz="2400" dirty="0"/>
          </a:p>
          <a:p>
            <a:pPr algn="ctr"/>
            <a:endParaRPr lang="en-US" sz="2400" dirty="0"/>
          </a:p>
          <a:p>
            <a:pPr algn="ctr"/>
            <a:r>
              <a:rPr lang="en-US" sz="2400" dirty="0"/>
              <a:t>Next week you are going to write a speech to explain whether you would prefer to life in the Stone Age or the Metal Ages. </a:t>
            </a:r>
          </a:p>
          <a:p>
            <a:pPr algn="ctr"/>
            <a:endParaRPr lang="en-US" sz="2400" dirty="0"/>
          </a:p>
          <a:p>
            <a:pPr algn="ctr"/>
            <a:endParaRPr lang="en-US" sz="2400" dirty="0">
              <a:solidFill>
                <a:srgbClr val="FF2F92"/>
              </a:solidFill>
            </a:endParaRPr>
          </a:p>
          <a:p>
            <a:pPr algn="ctr"/>
            <a:endParaRPr lang="en-US" sz="2400" dirty="0">
              <a:solidFill>
                <a:srgbClr val="FF2F92"/>
              </a:solidFill>
            </a:endParaRPr>
          </a:p>
        </p:txBody>
      </p:sp>
      <p:pic>
        <p:nvPicPr>
          <p:cNvPr id="10" name="Picture 9">
            <a:extLst>
              <a:ext uri="{FF2B5EF4-FFF2-40B4-BE49-F238E27FC236}">
                <a16:creationId xmlns:a16="http://schemas.microsoft.com/office/drawing/2014/main" id="{4B6CB613-89C9-0A44-AB42-70776C19689E}"/>
              </a:ext>
            </a:extLst>
          </p:cNvPr>
          <p:cNvPicPr>
            <a:picLocks noChangeAspect="1"/>
          </p:cNvPicPr>
          <p:nvPr/>
        </p:nvPicPr>
        <p:blipFill>
          <a:blip r:embed="rId3"/>
          <a:stretch>
            <a:fillRect/>
          </a:stretch>
        </p:blipFill>
        <p:spPr>
          <a:xfrm>
            <a:off x="9859433" y="1751151"/>
            <a:ext cx="1944757" cy="2922449"/>
          </a:xfrm>
          <a:prstGeom prst="rect">
            <a:avLst/>
          </a:prstGeom>
        </p:spPr>
      </p:pic>
    </p:spTree>
    <p:extLst>
      <p:ext uri="{BB962C8B-B14F-4D97-AF65-F5344CB8AC3E}">
        <p14:creationId xmlns:p14="http://schemas.microsoft.com/office/powerpoint/2010/main" val="288279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27351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13" name="Rounded Rectangle 12">
            <a:extLst>
              <a:ext uri="{FF2B5EF4-FFF2-40B4-BE49-F238E27FC236}">
                <a16:creationId xmlns:a16="http://schemas.microsoft.com/office/drawing/2014/main" id="{6CF9D182-0C79-C24F-A0B6-D341AAE950DC}"/>
              </a:ext>
            </a:extLst>
          </p:cNvPr>
          <p:cNvSpPr/>
          <p:nvPr/>
        </p:nvSpPr>
        <p:spPr>
          <a:xfrm>
            <a:off x="5257800" y="2617251"/>
            <a:ext cx="6248401" cy="2682081"/>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173962E6-9311-4446-B9D2-DF5B5832B24D}"/>
              </a:ext>
            </a:extLst>
          </p:cNvPr>
          <p:cNvPicPr>
            <a:picLocks noChangeAspect="1"/>
          </p:cNvPicPr>
          <p:nvPr/>
        </p:nvPicPr>
        <p:blipFill rotWithShape="1">
          <a:blip r:embed="rId2"/>
          <a:srcRect l="20312" t="4898" r="41562" b="2792"/>
          <a:stretch/>
        </p:blipFill>
        <p:spPr>
          <a:xfrm>
            <a:off x="1009365" y="1487091"/>
            <a:ext cx="1975134" cy="2682081"/>
          </a:xfrm>
          <a:prstGeom prst="rect">
            <a:avLst/>
          </a:prstGeom>
        </p:spPr>
      </p:pic>
      <p:sp>
        <p:nvSpPr>
          <p:cNvPr id="6" name="Oval Callout 7">
            <a:extLst>
              <a:ext uri="{FF2B5EF4-FFF2-40B4-BE49-F238E27FC236}">
                <a16:creationId xmlns:a16="http://schemas.microsoft.com/office/drawing/2014/main" id="{7909E615-F79B-214F-B7BA-7530FDFE3B1F}"/>
              </a:ext>
            </a:extLst>
          </p:cNvPr>
          <p:cNvSpPr>
            <a:spLocks noChangeArrowheads="1"/>
          </p:cNvSpPr>
          <p:nvPr/>
        </p:nvSpPr>
        <p:spPr bwMode="auto">
          <a:xfrm>
            <a:off x="2387600" y="1588691"/>
            <a:ext cx="2311399" cy="1840309"/>
          </a:xfrm>
          <a:prstGeom prst="wedgeEllipseCallout">
            <a:avLst>
              <a:gd name="adj1" fmla="val -65368"/>
              <a:gd name="adj2" fmla="val -28047"/>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is a speech?</a:t>
            </a:r>
            <a:endParaRPr lang="en-US" sz="2400" dirty="0">
              <a:solidFill>
                <a:schemeClr val="lt1"/>
              </a:solidFill>
              <a:latin typeface="Comic Sans MS" panose="030F0902030302020204" pitchFamily="66" charset="0"/>
              <a:cs typeface="Chalkboard"/>
            </a:endParaRPr>
          </a:p>
        </p:txBody>
      </p:sp>
      <p:sp>
        <p:nvSpPr>
          <p:cNvPr id="3" name="TextBox 2">
            <a:extLst>
              <a:ext uri="{FF2B5EF4-FFF2-40B4-BE49-F238E27FC236}">
                <a16:creationId xmlns:a16="http://schemas.microsoft.com/office/drawing/2014/main" id="{EC1B5A39-3746-8C48-9FAE-3947F0E99336}"/>
              </a:ext>
            </a:extLst>
          </p:cNvPr>
          <p:cNvSpPr txBox="1"/>
          <p:nvPr/>
        </p:nvSpPr>
        <p:spPr>
          <a:xfrm>
            <a:off x="5676899" y="2988795"/>
            <a:ext cx="5359401" cy="1938992"/>
          </a:xfrm>
          <a:prstGeom prst="rect">
            <a:avLst/>
          </a:prstGeom>
          <a:noFill/>
        </p:spPr>
        <p:txBody>
          <a:bodyPr wrap="square" rtlCol="0">
            <a:spAutoFit/>
          </a:bodyPr>
          <a:lstStyle/>
          <a:p>
            <a:pPr algn="ctr"/>
            <a:r>
              <a:rPr lang="en-US" sz="2400" dirty="0">
                <a:latin typeface="Comic Sans MS" panose="030F0902030302020204" pitchFamily="66" charset="0"/>
              </a:rPr>
              <a:t>A speech is a talk delivered to an audience.</a:t>
            </a:r>
          </a:p>
          <a:p>
            <a:pPr algn="ctr"/>
            <a:endParaRPr lang="en-US" sz="2400" dirty="0">
              <a:latin typeface="Comic Sans MS" panose="030F0902030302020204" pitchFamily="66" charset="0"/>
            </a:endParaRPr>
          </a:p>
          <a:p>
            <a:pPr algn="ctr"/>
            <a:r>
              <a:rPr lang="en-US" sz="2400" dirty="0">
                <a:latin typeface="Comic Sans MS" panose="030F0902030302020204" pitchFamily="66" charset="0"/>
              </a:rPr>
              <a:t>In a speech you can share facts and your opinions about them. </a:t>
            </a:r>
          </a:p>
        </p:txBody>
      </p:sp>
      <p:sp>
        <p:nvSpPr>
          <p:cNvPr id="10" name="Rectangle 9">
            <a:extLst>
              <a:ext uri="{FF2B5EF4-FFF2-40B4-BE49-F238E27FC236}">
                <a16:creationId xmlns:a16="http://schemas.microsoft.com/office/drawing/2014/main" id="{A1382A5A-4913-F64D-8E66-7CDDC6C7F45E}"/>
              </a:ext>
            </a:extLst>
          </p:cNvPr>
          <p:cNvSpPr/>
          <p:nvPr/>
        </p:nvSpPr>
        <p:spPr>
          <a:xfrm>
            <a:off x="5116441" y="2261019"/>
            <a:ext cx="6480316" cy="34412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29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27351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13" name="Rounded Rectangle 12">
            <a:extLst>
              <a:ext uri="{FF2B5EF4-FFF2-40B4-BE49-F238E27FC236}">
                <a16:creationId xmlns:a16="http://schemas.microsoft.com/office/drawing/2014/main" id="{6CF9D182-0C79-C24F-A0B6-D341AAE950DC}"/>
              </a:ext>
            </a:extLst>
          </p:cNvPr>
          <p:cNvSpPr/>
          <p:nvPr/>
        </p:nvSpPr>
        <p:spPr>
          <a:xfrm>
            <a:off x="5257800" y="2617251"/>
            <a:ext cx="6248401" cy="2682081"/>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173962E6-9311-4446-B9D2-DF5B5832B24D}"/>
              </a:ext>
            </a:extLst>
          </p:cNvPr>
          <p:cNvPicPr>
            <a:picLocks noChangeAspect="1"/>
          </p:cNvPicPr>
          <p:nvPr/>
        </p:nvPicPr>
        <p:blipFill rotWithShape="1">
          <a:blip r:embed="rId2"/>
          <a:srcRect l="20312" t="4898" r="41562" b="2792"/>
          <a:stretch/>
        </p:blipFill>
        <p:spPr>
          <a:xfrm>
            <a:off x="1009365" y="1487091"/>
            <a:ext cx="1975134" cy="2682081"/>
          </a:xfrm>
          <a:prstGeom prst="rect">
            <a:avLst/>
          </a:prstGeom>
        </p:spPr>
      </p:pic>
      <p:sp>
        <p:nvSpPr>
          <p:cNvPr id="6" name="Oval Callout 7">
            <a:extLst>
              <a:ext uri="{FF2B5EF4-FFF2-40B4-BE49-F238E27FC236}">
                <a16:creationId xmlns:a16="http://schemas.microsoft.com/office/drawing/2014/main" id="{7909E615-F79B-214F-B7BA-7530FDFE3B1F}"/>
              </a:ext>
            </a:extLst>
          </p:cNvPr>
          <p:cNvSpPr>
            <a:spLocks noChangeArrowheads="1"/>
          </p:cNvSpPr>
          <p:nvPr/>
        </p:nvSpPr>
        <p:spPr bwMode="auto">
          <a:xfrm>
            <a:off x="2387600" y="1588691"/>
            <a:ext cx="2311399" cy="1840309"/>
          </a:xfrm>
          <a:prstGeom prst="wedgeEllipseCallout">
            <a:avLst>
              <a:gd name="adj1" fmla="val -65368"/>
              <a:gd name="adj2" fmla="val -28047"/>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is a speech?</a:t>
            </a:r>
            <a:endParaRPr lang="en-US" sz="2400" dirty="0">
              <a:solidFill>
                <a:schemeClr val="lt1"/>
              </a:solidFill>
              <a:latin typeface="Comic Sans MS" panose="030F0902030302020204" pitchFamily="66" charset="0"/>
              <a:cs typeface="Chalkboard"/>
            </a:endParaRPr>
          </a:p>
        </p:txBody>
      </p:sp>
      <p:sp>
        <p:nvSpPr>
          <p:cNvPr id="3" name="TextBox 2">
            <a:extLst>
              <a:ext uri="{FF2B5EF4-FFF2-40B4-BE49-F238E27FC236}">
                <a16:creationId xmlns:a16="http://schemas.microsoft.com/office/drawing/2014/main" id="{EC1B5A39-3746-8C48-9FAE-3947F0E99336}"/>
              </a:ext>
            </a:extLst>
          </p:cNvPr>
          <p:cNvSpPr txBox="1"/>
          <p:nvPr/>
        </p:nvSpPr>
        <p:spPr>
          <a:xfrm>
            <a:off x="5676899" y="2988795"/>
            <a:ext cx="5359401" cy="1938992"/>
          </a:xfrm>
          <a:prstGeom prst="rect">
            <a:avLst/>
          </a:prstGeom>
          <a:noFill/>
        </p:spPr>
        <p:txBody>
          <a:bodyPr wrap="square" rtlCol="0">
            <a:spAutoFit/>
          </a:bodyPr>
          <a:lstStyle/>
          <a:p>
            <a:pPr algn="ctr"/>
            <a:r>
              <a:rPr lang="en-US" sz="2400" dirty="0">
                <a:latin typeface="Comic Sans MS" panose="030F0902030302020204" pitchFamily="66" charset="0"/>
              </a:rPr>
              <a:t>A speech is a talk delivered to an audience.</a:t>
            </a:r>
          </a:p>
          <a:p>
            <a:pPr algn="ctr"/>
            <a:endParaRPr lang="en-US" sz="2400" dirty="0">
              <a:latin typeface="Comic Sans MS" panose="030F0902030302020204" pitchFamily="66" charset="0"/>
            </a:endParaRPr>
          </a:p>
          <a:p>
            <a:pPr algn="ctr"/>
            <a:r>
              <a:rPr lang="en-US" sz="2400" dirty="0">
                <a:latin typeface="Comic Sans MS" panose="030F0902030302020204" pitchFamily="66" charset="0"/>
              </a:rPr>
              <a:t>In a speech you can share facts and your opinions about them. </a:t>
            </a:r>
          </a:p>
        </p:txBody>
      </p:sp>
    </p:spTree>
    <p:extLst>
      <p:ext uri="{BB962C8B-B14F-4D97-AF65-F5344CB8AC3E}">
        <p14:creationId xmlns:p14="http://schemas.microsoft.com/office/powerpoint/2010/main" val="64799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301607-DF98-E94D-909F-4A884106D0E0}"/>
              </a:ext>
            </a:extLst>
          </p:cNvPr>
          <p:cNvPicPr>
            <a:picLocks noChangeAspect="1"/>
          </p:cNvPicPr>
          <p:nvPr/>
        </p:nvPicPr>
        <p:blipFill rotWithShape="1">
          <a:blip r:embed="rId2"/>
          <a:srcRect l="20312" t="4898" r="41562" b="2792"/>
          <a:stretch/>
        </p:blipFill>
        <p:spPr>
          <a:xfrm>
            <a:off x="622931" y="1344005"/>
            <a:ext cx="1975134" cy="2682081"/>
          </a:xfrm>
          <a:prstGeom prst="rect">
            <a:avLst/>
          </a:prstGeom>
        </p:spPr>
      </p:pic>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27351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13" name="Rounded Rectangle 12">
            <a:extLst>
              <a:ext uri="{FF2B5EF4-FFF2-40B4-BE49-F238E27FC236}">
                <a16:creationId xmlns:a16="http://schemas.microsoft.com/office/drawing/2014/main" id="{6CF9D182-0C79-C24F-A0B6-D341AAE950DC}"/>
              </a:ext>
            </a:extLst>
          </p:cNvPr>
          <p:cNvSpPr/>
          <p:nvPr/>
        </p:nvSpPr>
        <p:spPr>
          <a:xfrm>
            <a:off x="1865998" y="4553462"/>
            <a:ext cx="3031671" cy="2145436"/>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Callout 7">
            <a:extLst>
              <a:ext uri="{FF2B5EF4-FFF2-40B4-BE49-F238E27FC236}">
                <a16:creationId xmlns:a16="http://schemas.microsoft.com/office/drawing/2014/main" id="{7909E615-F79B-214F-B7BA-7530FDFE3B1F}"/>
              </a:ext>
            </a:extLst>
          </p:cNvPr>
          <p:cNvSpPr>
            <a:spLocks noChangeArrowheads="1"/>
          </p:cNvSpPr>
          <p:nvPr/>
        </p:nvSpPr>
        <p:spPr bwMode="auto">
          <a:xfrm>
            <a:off x="2387600" y="1588691"/>
            <a:ext cx="2311399" cy="1840309"/>
          </a:xfrm>
          <a:prstGeom prst="wedgeEllipseCallout">
            <a:avLst>
              <a:gd name="adj1" fmla="val -65368"/>
              <a:gd name="adj2" fmla="val -28047"/>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are facts?</a:t>
            </a:r>
            <a:endParaRPr lang="en-US" sz="2400" dirty="0">
              <a:solidFill>
                <a:schemeClr val="lt1"/>
              </a:solidFill>
              <a:latin typeface="Comic Sans MS" panose="030F0902030302020204" pitchFamily="66" charset="0"/>
              <a:cs typeface="Chalkboard"/>
            </a:endParaRPr>
          </a:p>
        </p:txBody>
      </p:sp>
      <p:sp>
        <p:nvSpPr>
          <p:cNvPr id="3" name="TextBox 2">
            <a:extLst>
              <a:ext uri="{FF2B5EF4-FFF2-40B4-BE49-F238E27FC236}">
                <a16:creationId xmlns:a16="http://schemas.microsoft.com/office/drawing/2014/main" id="{EC1B5A39-3746-8C48-9FAE-3947F0E99336}"/>
              </a:ext>
            </a:extLst>
          </p:cNvPr>
          <p:cNvSpPr txBox="1"/>
          <p:nvPr/>
        </p:nvSpPr>
        <p:spPr>
          <a:xfrm>
            <a:off x="1982114" y="4853800"/>
            <a:ext cx="2799437" cy="1938992"/>
          </a:xfrm>
          <a:prstGeom prst="rect">
            <a:avLst/>
          </a:prstGeom>
          <a:noFill/>
        </p:spPr>
        <p:txBody>
          <a:bodyPr wrap="square" rtlCol="0">
            <a:spAutoFit/>
          </a:bodyPr>
          <a:lstStyle/>
          <a:p>
            <a:pPr algn="ctr"/>
            <a:r>
              <a:rPr lang="en-US" sz="2400" dirty="0">
                <a:latin typeface="Comic Sans MS" panose="030F0902030302020204" pitchFamily="66" charset="0"/>
              </a:rPr>
              <a:t>A fact is something that has been proven to be true.</a:t>
            </a:r>
          </a:p>
          <a:p>
            <a:pPr algn="ctr"/>
            <a:endParaRPr lang="en-US" sz="2400" dirty="0">
              <a:latin typeface="Comic Sans MS" panose="030F0902030302020204" pitchFamily="66" charset="0"/>
            </a:endParaRPr>
          </a:p>
        </p:txBody>
      </p:sp>
      <p:pic>
        <p:nvPicPr>
          <p:cNvPr id="7" name="Picture 6">
            <a:extLst>
              <a:ext uri="{FF2B5EF4-FFF2-40B4-BE49-F238E27FC236}">
                <a16:creationId xmlns:a16="http://schemas.microsoft.com/office/drawing/2014/main" id="{E55571A5-1D1A-1645-8B9D-4A388213AE74}"/>
              </a:ext>
            </a:extLst>
          </p:cNvPr>
          <p:cNvPicPr>
            <a:picLocks noChangeAspect="1"/>
          </p:cNvPicPr>
          <p:nvPr/>
        </p:nvPicPr>
        <p:blipFill>
          <a:blip r:embed="rId3"/>
          <a:stretch>
            <a:fillRect/>
          </a:stretch>
        </p:blipFill>
        <p:spPr>
          <a:xfrm>
            <a:off x="9804400" y="1344005"/>
            <a:ext cx="1944757" cy="2922449"/>
          </a:xfrm>
          <a:prstGeom prst="rect">
            <a:avLst/>
          </a:prstGeom>
        </p:spPr>
      </p:pic>
      <p:sp>
        <p:nvSpPr>
          <p:cNvPr id="10" name="Oval Callout 7">
            <a:extLst>
              <a:ext uri="{FF2B5EF4-FFF2-40B4-BE49-F238E27FC236}">
                <a16:creationId xmlns:a16="http://schemas.microsoft.com/office/drawing/2014/main" id="{B9459D56-1754-E641-B4E1-232C962E5135}"/>
              </a:ext>
            </a:extLst>
          </p:cNvPr>
          <p:cNvSpPr>
            <a:spLocks noChangeArrowheads="1"/>
          </p:cNvSpPr>
          <p:nvPr/>
        </p:nvSpPr>
        <p:spPr bwMode="auto">
          <a:xfrm>
            <a:off x="7162800" y="1715364"/>
            <a:ext cx="2311399" cy="1840309"/>
          </a:xfrm>
          <a:prstGeom prst="wedgeEllipseCallout">
            <a:avLst>
              <a:gd name="adj1" fmla="val 64302"/>
              <a:gd name="adj2" fmla="val -40469"/>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are opinions?</a:t>
            </a:r>
            <a:endParaRPr lang="en-US" sz="2400" dirty="0">
              <a:solidFill>
                <a:schemeClr val="lt1"/>
              </a:solidFill>
              <a:latin typeface="Comic Sans MS" panose="030F0902030302020204" pitchFamily="66" charset="0"/>
              <a:cs typeface="Chalkboard"/>
            </a:endParaRPr>
          </a:p>
        </p:txBody>
      </p:sp>
      <p:sp>
        <p:nvSpPr>
          <p:cNvPr id="11" name="Rounded Rectangle 10">
            <a:extLst>
              <a:ext uri="{FF2B5EF4-FFF2-40B4-BE49-F238E27FC236}">
                <a16:creationId xmlns:a16="http://schemas.microsoft.com/office/drawing/2014/main" id="{B8380C1F-70DA-9140-9688-DE87FCFAD961}"/>
              </a:ext>
            </a:extLst>
          </p:cNvPr>
          <p:cNvSpPr/>
          <p:nvPr/>
        </p:nvSpPr>
        <p:spPr>
          <a:xfrm>
            <a:off x="6500590" y="4562731"/>
            <a:ext cx="3031671" cy="2145436"/>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1237087E-09A6-F546-8ED8-F15668D6CBA6}"/>
              </a:ext>
            </a:extLst>
          </p:cNvPr>
          <p:cNvSpPr txBox="1"/>
          <p:nvPr/>
        </p:nvSpPr>
        <p:spPr>
          <a:xfrm>
            <a:off x="6674762" y="4669134"/>
            <a:ext cx="2799437" cy="2308324"/>
          </a:xfrm>
          <a:prstGeom prst="rect">
            <a:avLst/>
          </a:prstGeom>
          <a:noFill/>
        </p:spPr>
        <p:txBody>
          <a:bodyPr wrap="square" rtlCol="0">
            <a:spAutoFit/>
          </a:bodyPr>
          <a:lstStyle/>
          <a:p>
            <a:pPr algn="ctr"/>
            <a:r>
              <a:rPr lang="en-US" sz="2400" dirty="0">
                <a:latin typeface="Comic Sans MS" panose="030F0902030302020204" pitchFamily="66" charset="0"/>
              </a:rPr>
              <a:t>An opinion is your own view about something, but it is not necessarily a fact.</a:t>
            </a:r>
          </a:p>
          <a:p>
            <a:pPr algn="ctr"/>
            <a:endParaRPr lang="en-US" sz="2400" dirty="0">
              <a:latin typeface="Comic Sans MS" panose="030F0902030302020204" pitchFamily="66" charset="0"/>
            </a:endParaRPr>
          </a:p>
        </p:txBody>
      </p:sp>
      <p:sp>
        <p:nvSpPr>
          <p:cNvPr id="14" name="Rectangle 13">
            <a:extLst>
              <a:ext uri="{FF2B5EF4-FFF2-40B4-BE49-F238E27FC236}">
                <a16:creationId xmlns:a16="http://schemas.microsoft.com/office/drawing/2014/main" id="{3A2C4D88-BD5C-B242-BE91-30E8DAFDFD02}"/>
              </a:ext>
            </a:extLst>
          </p:cNvPr>
          <p:cNvSpPr/>
          <p:nvPr/>
        </p:nvSpPr>
        <p:spPr>
          <a:xfrm>
            <a:off x="1730002" y="4441276"/>
            <a:ext cx="3303659" cy="235151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0CF6E1-FFED-9042-81A6-6A997B9C4AEE}"/>
              </a:ext>
            </a:extLst>
          </p:cNvPr>
          <p:cNvSpPr/>
          <p:nvPr/>
        </p:nvSpPr>
        <p:spPr>
          <a:xfrm>
            <a:off x="6364595" y="4413077"/>
            <a:ext cx="3303659" cy="235151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72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301607-DF98-E94D-909F-4A884106D0E0}"/>
              </a:ext>
            </a:extLst>
          </p:cNvPr>
          <p:cNvPicPr>
            <a:picLocks noChangeAspect="1"/>
          </p:cNvPicPr>
          <p:nvPr/>
        </p:nvPicPr>
        <p:blipFill rotWithShape="1">
          <a:blip r:embed="rId2"/>
          <a:srcRect l="20312" t="4898" r="41562" b="2792"/>
          <a:stretch/>
        </p:blipFill>
        <p:spPr>
          <a:xfrm>
            <a:off x="622931" y="1344005"/>
            <a:ext cx="1975134" cy="2682081"/>
          </a:xfrm>
          <a:prstGeom prst="rect">
            <a:avLst/>
          </a:prstGeom>
        </p:spPr>
      </p:pic>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27351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13" name="Rounded Rectangle 12">
            <a:extLst>
              <a:ext uri="{FF2B5EF4-FFF2-40B4-BE49-F238E27FC236}">
                <a16:creationId xmlns:a16="http://schemas.microsoft.com/office/drawing/2014/main" id="{6CF9D182-0C79-C24F-A0B6-D341AAE950DC}"/>
              </a:ext>
            </a:extLst>
          </p:cNvPr>
          <p:cNvSpPr/>
          <p:nvPr/>
        </p:nvSpPr>
        <p:spPr>
          <a:xfrm>
            <a:off x="1865998" y="4553462"/>
            <a:ext cx="3031671" cy="2145436"/>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Callout 7">
            <a:extLst>
              <a:ext uri="{FF2B5EF4-FFF2-40B4-BE49-F238E27FC236}">
                <a16:creationId xmlns:a16="http://schemas.microsoft.com/office/drawing/2014/main" id="{7909E615-F79B-214F-B7BA-7530FDFE3B1F}"/>
              </a:ext>
            </a:extLst>
          </p:cNvPr>
          <p:cNvSpPr>
            <a:spLocks noChangeArrowheads="1"/>
          </p:cNvSpPr>
          <p:nvPr/>
        </p:nvSpPr>
        <p:spPr bwMode="auto">
          <a:xfrm>
            <a:off x="2387600" y="1588691"/>
            <a:ext cx="2311399" cy="1840309"/>
          </a:xfrm>
          <a:prstGeom prst="wedgeEllipseCallout">
            <a:avLst>
              <a:gd name="adj1" fmla="val -65368"/>
              <a:gd name="adj2" fmla="val -28047"/>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are facts?</a:t>
            </a:r>
            <a:endParaRPr lang="en-US" sz="2400" dirty="0">
              <a:solidFill>
                <a:schemeClr val="lt1"/>
              </a:solidFill>
              <a:latin typeface="Comic Sans MS" panose="030F0902030302020204" pitchFamily="66" charset="0"/>
              <a:cs typeface="Chalkboard"/>
            </a:endParaRPr>
          </a:p>
        </p:txBody>
      </p:sp>
      <p:sp>
        <p:nvSpPr>
          <p:cNvPr id="3" name="TextBox 2">
            <a:extLst>
              <a:ext uri="{FF2B5EF4-FFF2-40B4-BE49-F238E27FC236}">
                <a16:creationId xmlns:a16="http://schemas.microsoft.com/office/drawing/2014/main" id="{EC1B5A39-3746-8C48-9FAE-3947F0E99336}"/>
              </a:ext>
            </a:extLst>
          </p:cNvPr>
          <p:cNvSpPr txBox="1"/>
          <p:nvPr/>
        </p:nvSpPr>
        <p:spPr>
          <a:xfrm>
            <a:off x="1982114" y="4853800"/>
            <a:ext cx="2799437" cy="1938992"/>
          </a:xfrm>
          <a:prstGeom prst="rect">
            <a:avLst/>
          </a:prstGeom>
          <a:noFill/>
        </p:spPr>
        <p:txBody>
          <a:bodyPr wrap="square" rtlCol="0">
            <a:spAutoFit/>
          </a:bodyPr>
          <a:lstStyle/>
          <a:p>
            <a:pPr algn="ctr"/>
            <a:r>
              <a:rPr lang="en-US" sz="2400" dirty="0">
                <a:latin typeface="Comic Sans MS" panose="030F0902030302020204" pitchFamily="66" charset="0"/>
              </a:rPr>
              <a:t>A fact is something that has been proven to be true.</a:t>
            </a:r>
          </a:p>
          <a:p>
            <a:pPr algn="ctr"/>
            <a:endParaRPr lang="en-US" sz="2400" dirty="0">
              <a:latin typeface="Comic Sans MS" panose="030F0902030302020204" pitchFamily="66" charset="0"/>
            </a:endParaRPr>
          </a:p>
        </p:txBody>
      </p:sp>
      <p:pic>
        <p:nvPicPr>
          <p:cNvPr id="7" name="Picture 6">
            <a:extLst>
              <a:ext uri="{FF2B5EF4-FFF2-40B4-BE49-F238E27FC236}">
                <a16:creationId xmlns:a16="http://schemas.microsoft.com/office/drawing/2014/main" id="{E55571A5-1D1A-1645-8B9D-4A388213AE74}"/>
              </a:ext>
            </a:extLst>
          </p:cNvPr>
          <p:cNvPicPr>
            <a:picLocks noChangeAspect="1"/>
          </p:cNvPicPr>
          <p:nvPr/>
        </p:nvPicPr>
        <p:blipFill>
          <a:blip r:embed="rId3"/>
          <a:stretch>
            <a:fillRect/>
          </a:stretch>
        </p:blipFill>
        <p:spPr>
          <a:xfrm>
            <a:off x="9804400" y="1344005"/>
            <a:ext cx="1944757" cy="2922449"/>
          </a:xfrm>
          <a:prstGeom prst="rect">
            <a:avLst/>
          </a:prstGeom>
        </p:spPr>
      </p:pic>
      <p:sp>
        <p:nvSpPr>
          <p:cNvPr id="10" name="Oval Callout 7">
            <a:extLst>
              <a:ext uri="{FF2B5EF4-FFF2-40B4-BE49-F238E27FC236}">
                <a16:creationId xmlns:a16="http://schemas.microsoft.com/office/drawing/2014/main" id="{B9459D56-1754-E641-B4E1-232C962E5135}"/>
              </a:ext>
            </a:extLst>
          </p:cNvPr>
          <p:cNvSpPr>
            <a:spLocks noChangeArrowheads="1"/>
          </p:cNvSpPr>
          <p:nvPr/>
        </p:nvSpPr>
        <p:spPr bwMode="auto">
          <a:xfrm>
            <a:off x="7162800" y="1715364"/>
            <a:ext cx="2311399" cy="1840309"/>
          </a:xfrm>
          <a:prstGeom prst="wedgeEllipseCallout">
            <a:avLst>
              <a:gd name="adj1" fmla="val 64302"/>
              <a:gd name="adj2" fmla="val -40469"/>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are opinions?</a:t>
            </a:r>
            <a:endParaRPr lang="en-US" sz="2400" dirty="0">
              <a:solidFill>
                <a:schemeClr val="lt1"/>
              </a:solidFill>
              <a:latin typeface="Comic Sans MS" panose="030F0902030302020204" pitchFamily="66" charset="0"/>
              <a:cs typeface="Chalkboard"/>
            </a:endParaRPr>
          </a:p>
        </p:txBody>
      </p:sp>
      <p:sp>
        <p:nvSpPr>
          <p:cNvPr id="11" name="Rounded Rectangle 10">
            <a:extLst>
              <a:ext uri="{FF2B5EF4-FFF2-40B4-BE49-F238E27FC236}">
                <a16:creationId xmlns:a16="http://schemas.microsoft.com/office/drawing/2014/main" id="{B8380C1F-70DA-9140-9688-DE87FCFAD961}"/>
              </a:ext>
            </a:extLst>
          </p:cNvPr>
          <p:cNvSpPr/>
          <p:nvPr/>
        </p:nvSpPr>
        <p:spPr>
          <a:xfrm>
            <a:off x="6500590" y="4562731"/>
            <a:ext cx="3031671" cy="2145436"/>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1237087E-09A6-F546-8ED8-F15668D6CBA6}"/>
              </a:ext>
            </a:extLst>
          </p:cNvPr>
          <p:cNvSpPr txBox="1"/>
          <p:nvPr/>
        </p:nvSpPr>
        <p:spPr>
          <a:xfrm>
            <a:off x="6674762" y="4669134"/>
            <a:ext cx="2799437" cy="2308324"/>
          </a:xfrm>
          <a:prstGeom prst="rect">
            <a:avLst/>
          </a:prstGeom>
          <a:noFill/>
        </p:spPr>
        <p:txBody>
          <a:bodyPr wrap="square" rtlCol="0">
            <a:spAutoFit/>
          </a:bodyPr>
          <a:lstStyle/>
          <a:p>
            <a:pPr algn="ctr"/>
            <a:r>
              <a:rPr lang="en-US" sz="2400" dirty="0">
                <a:latin typeface="Comic Sans MS" panose="030F0902030302020204" pitchFamily="66" charset="0"/>
              </a:rPr>
              <a:t>An opinion is your own view about something, but it is not necessarily a fact.</a:t>
            </a:r>
          </a:p>
          <a:p>
            <a:pPr algn="ctr"/>
            <a:endParaRPr lang="en-US" sz="2400" dirty="0">
              <a:latin typeface="Comic Sans MS" panose="030F0902030302020204" pitchFamily="66" charset="0"/>
            </a:endParaRPr>
          </a:p>
        </p:txBody>
      </p:sp>
      <p:sp>
        <p:nvSpPr>
          <p:cNvPr id="15" name="Rectangle 14">
            <a:extLst>
              <a:ext uri="{FF2B5EF4-FFF2-40B4-BE49-F238E27FC236}">
                <a16:creationId xmlns:a16="http://schemas.microsoft.com/office/drawing/2014/main" id="{E90CF6E1-FFED-9042-81A6-6A997B9C4AEE}"/>
              </a:ext>
            </a:extLst>
          </p:cNvPr>
          <p:cNvSpPr/>
          <p:nvPr/>
        </p:nvSpPr>
        <p:spPr>
          <a:xfrm>
            <a:off x="6364595" y="4413077"/>
            <a:ext cx="3303659" cy="235151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53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301607-DF98-E94D-909F-4A884106D0E0}"/>
              </a:ext>
            </a:extLst>
          </p:cNvPr>
          <p:cNvPicPr>
            <a:picLocks noChangeAspect="1"/>
          </p:cNvPicPr>
          <p:nvPr/>
        </p:nvPicPr>
        <p:blipFill rotWithShape="1">
          <a:blip r:embed="rId2"/>
          <a:srcRect l="20312" t="4898" r="41562" b="2792"/>
          <a:stretch/>
        </p:blipFill>
        <p:spPr>
          <a:xfrm>
            <a:off x="622931" y="1344005"/>
            <a:ext cx="1975134" cy="2682081"/>
          </a:xfrm>
          <a:prstGeom prst="rect">
            <a:avLst/>
          </a:prstGeom>
        </p:spPr>
      </p:pic>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13172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13" name="Rounded Rectangle 12">
            <a:extLst>
              <a:ext uri="{FF2B5EF4-FFF2-40B4-BE49-F238E27FC236}">
                <a16:creationId xmlns:a16="http://schemas.microsoft.com/office/drawing/2014/main" id="{6CF9D182-0C79-C24F-A0B6-D341AAE950DC}"/>
              </a:ext>
            </a:extLst>
          </p:cNvPr>
          <p:cNvSpPr/>
          <p:nvPr/>
        </p:nvSpPr>
        <p:spPr>
          <a:xfrm>
            <a:off x="1865998" y="4553462"/>
            <a:ext cx="3031671" cy="2145436"/>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Callout 7">
            <a:extLst>
              <a:ext uri="{FF2B5EF4-FFF2-40B4-BE49-F238E27FC236}">
                <a16:creationId xmlns:a16="http://schemas.microsoft.com/office/drawing/2014/main" id="{7909E615-F79B-214F-B7BA-7530FDFE3B1F}"/>
              </a:ext>
            </a:extLst>
          </p:cNvPr>
          <p:cNvSpPr>
            <a:spLocks noChangeArrowheads="1"/>
          </p:cNvSpPr>
          <p:nvPr/>
        </p:nvSpPr>
        <p:spPr bwMode="auto">
          <a:xfrm>
            <a:off x="2387600" y="1588691"/>
            <a:ext cx="2311399" cy="1840309"/>
          </a:xfrm>
          <a:prstGeom prst="wedgeEllipseCallout">
            <a:avLst>
              <a:gd name="adj1" fmla="val -65368"/>
              <a:gd name="adj2" fmla="val -28047"/>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are facts?</a:t>
            </a:r>
            <a:endParaRPr lang="en-US" sz="2400" dirty="0">
              <a:solidFill>
                <a:schemeClr val="lt1"/>
              </a:solidFill>
              <a:latin typeface="Comic Sans MS" panose="030F0902030302020204" pitchFamily="66" charset="0"/>
              <a:cs typeface="Chalkboard"/>
            </a:endParaRPr>
          </a:p>
        </p:txBody>
      </p:sp>
      <p:sp>
        <p:nvSpPr>
          <p:cNvPr id="3" name="TextBox 2">
            <a:extLst>
              <a:ext uri="{FF2B5EF4-FFF2-40B4-BE49-F238E27FC236}">
                <a16:creationId xmlns:a16="http://schemas.microsoft.com/office/drawing/2014/main" id="{EC1B5A39-3746-8C48-9FAE-3947F0E99336}"/>
              </a:ext>
            </a:extLst>
          </p:cNvPr>
          <p:cNvSpPr txBox="1"/>
          <p:nvPr/>
        </p:nvSpPr>
        <p:spPr>
          <a:xfrm>
            <a:off x="1982114" y="4853800"/>
            <a:ext cx="2799437" cy="1938992"/>
          </a:xfrm>
          <a:prstGeom prst="rect">
            <a:avLst/>
          </a:prstGeom>
          <a:noFill/>
        </p:spPr>
        <p:txBody>
          <a:bodyPr wrap="square" rtlCol="0">
            <a:spAutoFit/>
          </a:bodyPr>
          <a:lstStyle/>
          <a:p>
            <a:pPr algn="ctr"/>
            <a:r>
              <a:rPr lang="en-US" sz="2400" dirty="0">
                <a:latin typeface="Comic Sans MS" panose="030F0902030302020204" pitchFamily="66" charset="0"/>
              </a:rPr>
              <a:t>A fact is something that has been proven to be true.</a:t>
            </a:r>
          </a:p>
          <a:p>
            <a:pPr algn="ctr"/>
            <a:endParaRPr lang="en-US" sz="2400" dirty="0">
              <a:latin typeface="Comic Sans MS" panose="030F0902030302020204" pitchFamily="66" charset="0"/>
            </a:endParaRPr>
          </a:p>
        </p:txBody>
      </p:sp>
      <p:pic>
        <p:nvPicPr>
          <p:cNvPr id="7" name="Picture 6">
            <a:extLst>
              <a:ext uri="{FF2B5EF4-FFF2-40B4-BE49-F238E27FC236}">
                <a16:creationId xmlns:a16="http://schemas.microsoft.com/office/drawing/2014/main" id="{E55571A5-1D1A-1645-8B9D-4A388213AE74}"/>
              </a:ext>
            </a:extLst>
          </p:cNvPr>
          <p:cNvPicPr>
            <a:picLocks noChangeAspect="1"/>
          </p:cNvPicPr>
          <p:nvPr/>
        </p:nvPicPr>
        <p:blipFill>
          <a:blip r:embed="rId3"/>
          <a:stretch>
            <a:fillRect/>
          </a:stretch>
        </p:blipFill>
        <p:spPr>
          <a:xfrm>
            <a:off x="9804400" y="1344005"/>
            <a:ext cx="1944757" cy="2922449"/>
          </a:xfrm>
          <a:prstGeom prst="rect">
            <a:avLst/>
          </a:prstGeom>
        </p:spPr>
      </p:pic>
      <p:sp>
        <p:nvSpPr>
          <p:cNvPr id="10" name="Oval Callout 7">
            <a:extLst>
              <a:ext uri="{FF2B5EF4-FFF2-40B4-BE49-F238E27FC236}">
                <a16:creationId xmlns:a16="http://schemas.microsoft.com/office/drawing/2014/main" id="{B9459D56-1754-E641-B4E1-232C962E5135}"/>
              </a:ext>
            </a:extLst>
          </p:cNvPr>
          <p:cNvSpPr>
            <a:spLocks noChangeArrowheads="1"/>
          </p:cNvSpPr>
          <p:nvPr/>
        </p:nvSpPr>
        <p:spPr bwMode="auto">
          <a:xfrm>
            <a:off x="7162800" y="1715364"/>
            <a:ext cx="2311399" cy="1840309"/>
          </a:xfrm>
          <a:prstGeom prst="wedgeEllipseCallout">
            <a:avLst>
              <a:gd name="adj1" fmla="val 64302"/>
              <a:gd name="adj2" fmla="val -40469"/>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are opinions?</a:t>
            </a:r>
            <a:endParaRPr lang="en-US" sz="2400" dirty="0">
              <a:solidFill>
                <a:schemeClr val="lt1"/>
              </a:solidFill>
              <a:latin typeface="Comic Sans MS" panose="030F0902030302020204" pitchFamily="66" charset="0"/>
              <a:cs typeface="Chalkboard"/>
            </a:endParaRPr>
          </a:p>
        </p:txBody>
      </p:sp>
      <p:sp>
        <p:nvSpPr>
          <p:cNvPr id="11" name="Rounded Rectangle 10">
            <a:extLst>
              <a:ext uri="{FF2B5EF4-FFF2-40B4-BE49-F238E27FC236}">
                <a16:creationId xmlns:a16="http://schemas.microsoft.com/office/drawing/2014/main" id="{B8380C1F-70DA-9140-9688-DE87FCFAD961}"/>
              </a:ext>
            </a:extLst>
          </p:cNvPr>
          <p:cNvSpPr/>
          <p:nvPr/>
        </p:nvSpPr>
        <p:spPr>
          <a:xfrm>
            <a:off x="6500590" y="4562731"/>
            <a:ext cx="3031671" cy="2145436"/>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1237087E-09A6-F546-8ED8-F15668D6CBA6}"/>
              </a:ext>
            </a:extLst>
          </p:cNvPr>
          <p:cNvSpPr txBox="1"/>
          <p:nvPr/>
        </p:nvSpPr>
        <p:spPr>
          <a:xfrm>
            <a:off x="6674762" y="4669134"/>
            <a:ext cx="2799437" cy="2308324"/>
          </a:xfrm>
          <a:prstGeom prst="rect">
            <a:avLst/>
          </a:prstGeom>
          <a:noFill/>
        </p:spPr>
        <p:txBody>
          <a:bodyPr wrap="square" rtlCol="0">
            <a:spAutoFit/>
          </a:bodyPr>
          <a:lstStyle/>
          <a:p>
            <a:pPr algn="ctr"/>
            <a:r>
              <a:rPr lang="en-US" sz="2400" dirty="0">
                <a:latin typeface="Comic Sans MS" panose="030F0902030302020204" pitchFamily="66" charset="0"/>
              </a:rPr>
              <a:t>An opinion is your own view about something, but it is not necessarily a fact.</a:t>
            </a:r>
          </a:p>
          <a:p>
            <a:pPr algn="ctr"/>
            <a:endParaRPr lang="en-US" sz="2400" dirty="0">
              <a:latin typeface="Comic Sans MS" panose="030F0902030302020204" pitchFamily="66" charset="0"/>
            </a:endParaRPr>
          </a:p>
        </p:txBody>
      </p:sp>
    </p:spTree>
    <p:extLst>
      <p:ext uri="{BB962C8B-B14F-4D97-AF65-F5344CB8AC3E}">
        <p14:creationId xmlns:p14="http://schemas.microsoft.com/office/powerpoint/2010/main" val="213948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301607-DF98-E94D-909F-4A884106D0E0}"/>
              </a:ext>
            </a:extLst>
          </p:cNvPr>
          <p:cNvPicPr>
            <a:picLocks noChangeAspect="1"/>
          </p:cNvPicPr>
          <p:nvPr/>
        </p:nvPicPr>
        <p:blipFill rotWithShape="1">
          <a:blip r:embed="rId2"/>
          <a:srcRect l="20312" t="4898" r="41562" b="2792"/>
          <a:stretch/>
        </p:blipFill>
        <p:spPr>
          <a:xfrm>
            <a:off x="4120866" y="2457453"/>
            <a:ext cx="1975134" cy="2682081"/>
          </a:xfrm>
          <a:prstGeom prst="rect">
            <a:avLst/>
          </a:prstGeom>
        </p:spPr>
      </p:pic>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13172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6" name="Oval Callout 7">
            <a:extLst>
              <a:ext uri="{FF2B5EF4-FFF2-40B4-BE49-F238E27FC236}">
                <a16:creationId xmlns:a16="http://schemas.microsoft.com/office/drawing/2014/main" id="{7909E615-F79B-214F-B7BA-7530FDFE3B1F}"/>
              </a:ext>
            </a:extLst>
          </p:cNvPr>
          <p:cNvSpPr>
            <a:spLocks noChangeArrowheads="1"/>
          </p:cNvSpPr>
          <p:nvPr/>
        </p:nvSpPr>
        <p:spPr bwMode="auto">
          <a:xfrm>
            <a:off x="5676900" y="2339187"/>
            <a:ext cx="3365500" cy="2918612"/>
          </a:xfrm>
          <a:prstGeom prst="wedgeEllipseCallout">
            <a:avLst>
              <a:gd name="adj1" fmla="val -65368"/>
              <a:gd name="adj2" fmla="val -28047"/>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else do you think a good speech might need?</a:t>
            </a:r>
            <a:endParaRPr lang="en-US" sz="2400" dirty="0">
              <a:solidFill>
                <a:schemeClr val="lt1"/>
              </a:solidFill>
              <a:latin typeface="Comic Sans MS" panose="030F0902030302020204" pitchFamily="66" charset="0"/>
              <a:cs typeface="Chalkboard"/>
            </a:endParaRPr>
          </a:p>
        </p:txBody>
      </p:sp>
    </p:spTree>
    <p:extLst>
      <p:ext uri="{BB962C8B-B14F-4D97-AF65-F5344CB8AC3E}">
        <p14:creationId xmlns:p14="http://schemas.microsoft.com/office/powerpoint/2010/main" val="39122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301607-DF98-E94D-909F-4A884106D0E0}"/>
              </a:ext>
            </a:extLst>
          </p:cNvPr>
          <p:cNvPicPr>
            <a:picLocks noChangeAspect="1"/>
          </p:cNvPicPr>
          <p:nvPr/>
        </p:nvPicPr>
        <p:blipFill rotWithShape="1">
          <a:blip r:embed="rId2"/>
          <a:srcRect l="20312" t="4898" r="41562" b="2792"/>
          <a:stretch/>
        </p:blipFill>
        <p:spPr>
          <a:xfrm>
            <a:off x="4120866" y="2457453"/>
            <a:ext cx="1975134" cy="2682081"/>
          </a:xfrm>
          <a:prstGeom prst="rect">
            <a:avLst/>
          </a:prstGeom>
        </p:spPr>
      </p:pic>
      <p:sp>
        <p:nvSpPr>
          <p:cNvPr id="2" name="Title 1">
            <a:extLst>
              <a:ext uri="{FF2B5EF4-FFF2-40B4-BE49-F238E27FC236}">
                <a16:creationId xmlns:a16="http://schemas.microsoft.com/office/drawing/2014/main" id="{80A2DB88-8E1D-8C4D-9BEB-FEF30F58C4AF}"/>
              </a:ext>
            </a:extLst>
          </p:cNvPr>
          <p:cNvSpPr>
            <a:spLocks noGrp="1"/>
          </p:cNvSpPr>
          <p:nvPr>
            <p:ph type="title"/>
          </p:nvPr>
        </p:nvSpPr>
        <p:spPr>
          <a:xfrm>
            <a:off x="0" y="-131727"/>
            <a:ext cx="10515600" cy="1325563"/>
          </a:xfrm>
        </p:spPr>
        <p:txBody>
          <a:bodyPr>
            <a:normAutofit/>
          </a:bodyPr>
          <a:lstStyle/>
          <a:p>
            <a:r>
              <a:rPr lang="en-US" sz="2400" u="sng" dirty="0"/>
              <a:t>Friday 8</a:t>
            </a:r>
            <a:r>
              <a:rPr lang="en-US" sz="2400" u="sng" baseline="30000" dirty="0"/>
              <a:t>th</a:t>
            </a:r>
            <a:r>
              <a:rPr lang="en-US" sz="2400" u="sng" dirty="0"/>
              <a:t> January</a:t>
            </a:r>
            <a:br>
              <a:rPr lang="en-US" sz="2400" u="sng" dirty="0"/>
            </a:br>
            <a:r>
              <a:rPr lang="en-US" sz="2400" u="sng" dirty="0"/>
              <a:t>LO: To rehearse my writing by reading similar writing.</a:t>
            </a:r>
            <a:endParaRPr lang="en-US" sz="2400" u="sng" dirty="0">
              <a:latin typeface="+mn-lt"/>
            </a:endParaRPr>
          </a:p>
        </p:txBody>
      </p:sp>
      <p:sp>
        <p:nvSpPr>
          <p:cNvPr id="6" name="Oval Callout 7">
            <a:extLst>
              <a:ext uri="{FF2B5EF4-FFF2-40B4-BE49-F238E27FC236}">
                <a16:creationId xmlns:a16="http://schemas.microsoft.com/office/drawing/2014/main" id="{7909E615-F79B-214F-B7BA-7530FDFE3B1F}"/>
              </a:ext>
            </a:extLst>
          </p:cNvPr>
          <p:cNvSpPr>
            <a:spLocks noChangeArrowheads="1"/>
          </p:cNvSpPr>
          <p:nvPr/>
        </p:nvSpPr>
        <p:spPr bwMode="auto">
          <a:xfrm>
            <a:off x="5676900" y="2339187"/>
            <a:ext cx="3365500" cy="2918612"/>
          </a:xfrm>
          <a:prstGeom prst="wedgeEllipseCallout">
            <a:avLst>
              <a:gd name="adj1" fmla="val -65368"/>
              <a:gd name="adj2" fmla="val -28047"/>
            </a:avLst>
          </a:prstGeom>
          <a:solidFill>
            <a:schemeClr val="bg1"/>
          </a:solidFill>
          <a:ln w="57150">
            <a:solidFill>
              <a:srgbClr val="FF2F92"/>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dirty="0">
                <a:solidFill>
                  <a:srgbClr val="000000"/>
                </a:solidFill>
                <a:latin typeface="Comic Sans MS" panose="030F0902030302020204" pitchFamily="66" charset="0"/>
                <a:cs typeface="Chalkboard"/>
              </a:rPr>
              <a:t>What else do you think a good speech might need?</a:t>
            </a:r>
            <a:endParaRPr lang="en-US" sz="2400" dirty="0">
              <a:solidFill>
                <a:schemeClr val="lt1"/>
              </a:solidFill>
              <a:latin typeface="Comic Sans MS" panose="030F0902030302020204" pitchFamily="66" charset="0"/>
              <a:cs typeface="Chalkboard"/>
            </a:endParaRPr>
          </a:p>
        </p:txBody>
      </p:sp>
      <p:sp>
        <p:nvSpPr>
          <p:cNvPr id="3" name="TextBox 2">
            <a:extLst>
              <a:ext uri="{FF2B5EF4-FFF2-40B4-BE49-F238E27FC236}">
                <a16:creationId xmlns:a16="http://schemas.microsoft.com/office/drawing/2014/main" id="{8412A1BA-A95D-7149-B00F-7B9E0FF958A1}"/>
              </a:ext>
            </a:extLst>
          </p:cNvPr>
          <p:cNvSpPr txBox="1"/>
          <p:nvPr/>
        </p:nvSpPr>
        <p:spPr>
          <a:xfrm>
            <a:off x="463264" y="1554357"/>
            <a:ext cx="3276600" cy="1569660"/>
          </a:xfrm>
          <a:prstGeom prst="rect">
            <a:avLst/>
          </a:prstGeom>
          <a:noFill/>
        </p:spPr>
        <p:txBody>
          <a:bodyPr wrap="square" rtlCol="0">
            <a:spAutoFit/>
          </a:bodyPr>
          <a:lstStyle/>
          <a:p>
            <a:pPr algn="ctr"/>
            <a:r>
              <a:rPr lang="en-US" sz="2400" dirty="0">
                <a:latin typeface="Comic Sans MS" panose="030F0902030302020204" pitchFamily="66" charset="0"/>
              </a:rPr>
              <a:t>contrastive conjunctions to compare different things</a:t>
            </a:r>
          </a:p>
        </p:txBody>
      </p:sp>
      <p:sp>
        <p:nvSpPr>
          <p:cNvPr id="7" name="TextBox 6">
            <a:extLst>
              <a:ext uri="{FF2B5EF4-FFF2-40B4-BE49-F238E27FC236}">
                <a16:creationId xmlns:a16="http://schemas.microsoft.com/office/drawing/2014/main" id="{86898387-FE23-2148-B4DC-1B6A959503BB}"/>
              </a:ext>
            </a:extLst>
          </p:cNvPr>
          <p:cNvSpPr txBox="1"/>
          <p:nvPr/>
        </p:nvSpPr>
        <p:spPr>
          <a:xfrm>
            <a:off x="469900" y="4902200"/>
            <a:ext cx="3276600" cy="1569660"/>
          </a:xfrm>
          <a:prstGeom prst="rect">
            <a:avLst/>
          </a:prstGeom>
          <a:noFill/>
        </p:spPr>
        <p:txBody>
          <a:bodyPr wrap="square" rtlCol="0">
            <a:spAutoFit/>
          </a:bodyPr>
          <a:lstStyle/>
          <a:p>
            <a:pPr algn="ctr"/>
            <a:r>
              <a:rPr lang="en-US" sz="2400" dirty="0">
                <a:latin typeface="Comic Sans MS" panose="030F0902030302020204" pitchFamily="66" charset="0"/>
              </a:rPr>
              <a:t>expanded noun phrases and exciting language to add interest</a:t>
            </a:r>
          </a:p>
        </p:txBody>
      </p:sp>
      <p:sp>
        <p:nvSpPr>
          <p:cNvPr id="9" name="TextBox 8">
            <a:extLst>
              <a:ext uri="{FF2B5EF4-FFF2-40B4-BE49-F238E27FC236}">
                <a16:creationId xmlns:a16="http://schemas.microsoft.com/office/drawing/2014/main" id="{A7B9D627-6567-D341-BC4F-DA009446CC19}"/>
              </a:ext>
            </a:extLst>
          </p:cNvPr>
          <p:cNvSpPr txBox="1"/>
          <p:nvPr/>
        </p:nvSpPr>
        <p:spPr>
          <a:xfrm>
            <a:off x="8452136" y="1821765"/>
            <a:ext cx="3276600" cy="461665"/>
          </a:xfrm>
          <a:prstGeom prst="rect">
            <a:avLst/>
          </a:prstGeom>
          <a:noFill/>
        </p:spPr>
        <p:txBody>
          <a:bodyPr wrap="square" rtlCol="0">
            <a:spAutoFit/>
          </a:bodyPr>
          <a:lstStyle/>
          <a:p>
            <a:pPr algn="ctr"/>
            <a:r>
              <a:rPr lang="en-US" sz="2400" dirty="0">
                <a:latin typeface="Comic Sans MS" panose="030F0902030302020204" pitchFamily="66" charset="0"/>
              </a:rPr>
              <a:t>correct tenses</a:t>
            </a:r>
          </a:p>
        </p:txBody>
      </p:sp>
    </p:spTree>
    <p:extLst>
      <p:ext uri="{BB962C8B-B14F-4D97-AF65-F5344CB8AC3E}">
        <p14:creationId xmlns:p14="http://schemas.microsoft.com/office/powerpoint/2010/main" val="3590090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786</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Chalkboard</vt:lpstr>
      <vt:lpstr>Comic Sans MS</vt:lpstr>
      <vt:lpstr>Office Theme</vt:lpstr>
      <vt:lpstr>PowerPoint Presentation</vt:lpstr>
      <vt:lpstr>Friday 8th January  LO: To rehearse my writing by reading similar writing. </vt:lpstr>
      <vt:lpstr>Friday 8th January LO: To rehearse my writing by reading similar writing.</vt:lpstr>
      <vt:lpstr>Friday 8th January LO: To rehearse my writing by reading similar writing.</vt:lpstr>
      <vt:lpstr>Friday 8th January LO: To rehearse my writing by reading similar writing.</vt:lpstr>
      <vt:lpstr>Friday 8th January LO: To rehearse my writing by reading similar writing.</vt:lpstr>
      <vt:lpstr>Friday 8th January LO: To rehearse my writing by reading similar writing.</vt:lpstr>
      <vt:lpstr>Friday 8th January LO: To rehearse my writing by reading similar writing.</vt:lpstr>
      <vt:lpstr>Friday 8th January LO: To rehearse my writing by reading similar writing.</vt:lpstr>
      <vt:lpstr>Friday 8th January LO: To rehearse my writing by reading similar writing.</vt:lpstr>
      <vt:lpstr>Friday 8th January LO: To rehearse my writing by reading similar writing.</vt:lpstr>
      <vt:lpstr>Friday 8th January LO: To rehearse my writing by reading similar writing.</vt:lpstr>
      <vt:lpstr>Friday 8th January LO: To rehearse my writing by reading similar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Gilchrist</dc:creator>
  <cp:lastModifiedBy>Marie Williams</cp:lastModifiedBy>
  <cp:revision>3</cp:revision>
  <dcterms:created xsi:type="dcterms:W3CDTF">2021-01-05T12:57:59Z</dcterms:created>
  <dcterms:modified xsi:type="dcterms:W3CDTF">2021-01-05T14:15:47Z</dcterms:modified>
</cp:coreProperties>
</file>